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sldIdLst>
    <p:sldId id="256" r:id="rId2"/>
    <p:sldId id="257" r:id="rId3"/>
    <p:sldId id="258" r:id="rId4"/>
    <p:sldId id="259" r:id="rId5"/>
    <p:sldId id="260" r:id="rId6"/>
    <p:sldId id="271" r:id="rId7"/>
    <p:sldId id="273" r:id="rId8"/>
    <p:sldId id="274" r:id="rId9"/>
    <p:sldId id="275" r:id="rId10"/>
    <p:sldId id="277" r:id="rId11"/>
    <p:sldId id="276" r:id="rId12"/>
    <p:sldId id="261" r:id="rId13"/>
    <p:sldId id="262" r:id="rId14"/>
    <p:sldId id="263" r:id="rId15"/>
    <p:sldId id="264" r:id="rId16"/>
    <p:sldId id="265" r:id="rId17"/>
    <p:sldId id="266" r:id="rId18"/>
    <p:sldId id="267" r:id="rId19"/>
    <p:sldId id="268" r:id="rId20"/>
    <p:sldId id="269" r:id="rId21"/>
    <p:sldId id="270" r:id="rId22"/>
    <p:sldId id="278" r:id="rId23"/>
    <p:sldId id="280" r:id="rId24"/>
    <p:sldId id="282"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7" autoAdjust="0"/>
    <p:restoredTop sz="94660"/>
  </p:normalViewPr>
  <p:slideViewPr>
    <p:cSldViewPr snapToGrid="0">
      <p:cViewPr varScale="1">
        <p:scale>
          <a:sx n="76" d="100"/>
          <a:sy n="76" d="100"/>
        </p:scale>
        <p:origin x="97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34263-42AF-455A-A6EC-1BE2B0471A48}" type="datetimeFigureOut">
              <a:rPr lang="en-IN" smtClean="0"/>
              <a:t>06-09-2024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F3BEC6-CA10-4564-9B11-608EB5658E7F}" type="slidenum">
              <a:rPr lang="en-IN" smtClean="0"/>
              <a:t>‹#›</a:t>
            </a:fld>
            <a:endParaRPr lang="en-IN"/>
          </a:p>
        </p:txBody>
      </p:sp>
    </p:spTree>
    <p:extLst>
      <p:ext uri="{BB962C8B-B14F-4D97-AF65-F5344CB8AC3E}">
        <p14:creationId xmlns:p14="http://schemas.microsoft.com/office/powerpoint/2010/main" val="2302891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4B8E-D80C-C42A-B81E-B06393A84F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CFCC850-A7AF-6E94-17EC-8632154FB3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16BE17B-6BE2-D25E-746C-C12010D3FE24}"/>
              </a:ext>
            </a:extLst>
          </p:cNvPr>
          <p:cNvSpPr>
            <a:spLocks noGrp="1"/>
          </p:cNvSpPr>
          <p:nvPr>
            <p:ph type="dt" sz="half" idx="10"/>
          </p:nvPr>
        </p:nvSpPr>
        <p:spPr/>
        <p:txBody>
          <a:bodyPr/>
          <a:lstStyle/>
          <a:p>
            <a:fld id="{9ED5042F-BE0B-41BC-B706-5DA01E1B56EB}" type="datetime1">
              <a:rPr lang="en-IN" smtClean="0"/>
              <a:t>06-09-2024</a:t>
            </a:fld>
            <a:endParaRPr lang="en-IN"/>
          </a:p>
        </p:txBody>
      </p:sp>
      <p:sp>
        <p:nvSpPr>
          <p:cNvPr id="5" name="Footer Placeholder 4">
            <a:extLst>
              <a:ext uri="{FF2B5EF4-FFF2-40B4-BE49-F238E27FC236}">
                <a16:creationId xmlns:a16="http://schemas.microsoft.com/office/drawing/2014/main" id="{F987FFA7-8897-1451-1DC3-FEDE720B4C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52A9DD-190E-E2D1-6AC1-67BF70DDAFF5}"/>
              </a:ext>
            </a:extLst>
          </p:cNvPr>
          <p:cNvSpPr>
            <a:spLocks noGrp="1"/>
          </p:cNvSpPr>
          <p:nvPr>
            <p:ph type="sldNum" sz="quarter" idx="12"/>
          </p:nvPr>
        </p:nvSpPr>
        <p:spPr/>
        <p:txBody>
          <a:bodyPr/>
          <a:lstStyle/>
          <a:p>
            <a:fld id="{20A0147F-7893-4BA3-AB6A-CC61BF2FAABE}" type="slidenum">
              <a:rPr lang="en-IN" smtClean="0"/>
              <a:t>‹#›</a:t>
            </a:fld>
            <a:endParaRPr lang="en-IN"/>
          </a:p>
        </p:txBody>
      </p:sp>
    </p:spTree>
    <p:extLst>
      <p:ext uri="{BB962C8B-B14F-4D97-AF65-F5344CB8AC3E}">
        <p14:creationId xmlns:p14="http://schemas.microsoft.com/office/powerpoint/2010/main" val="2146599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E2BCF-4582-7DD7-CE40-E12203573CA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0A00C48-8180-E34B-E6AC-3A6D034190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2BC47C-E932-2567-14B7-A36A661444E4}"/>
              </a:ext>
            </a:extLst>
          </p:cNvPr>
          <p:cNvSpPr>
            <a:spLocks noGrp="1"/>
          </p:cNvSpPr>
          <p:nvPr>
            <p:ph type="dt" sz="half" idx="10"/>
          </p:nvPr>
        </p:nvSpPr>
        <p:spPr/>
        <p:txBody>
          <a:bodyPr/>
          <a:lstStyle/>
          <a:p>
            <a:fld id="{54309576-E521-4D88-8A55-99BA6422FA39}" type="datetime1">
              <a:rPr lang="en-IN" smtClean="0"/>
              <a:t>06-09-2024</a:t>
            </a:fld>
            <a:endParaRPr lang="en-IN"/>
          </a:p>
        </p:txBody>
      </p:sp>
      <p:sp>
        <p:nvSpPr>
          <p:cNvPr id="5" name="Footer Placeholder 4">
            <a:extLst>
              <a:ext uri="{FF2B5EF4-FFF2-40B4-BE49-F238E27FC236}">
                <a16:creationId xmlns:a16="http://schemas.microsoft.com/office/drawing/2014/main" id="{23B28C6D-1F20-6F2D-C7AC-083F6DE17B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D8BDCB-BE39-078D-AB5A-5E52E7D0387C}"/>
              </a:ext>
            </a:extLst>
          </p:cNvPr>
          <p:cNvSpPr>
            <a:spLocks noGrp="1"/>
          </p:cNvSpPr>
          <p:nvPr>
            <p:ph type="sldNum" sz="quarter" idx="12"/>
          </p:nvPr>
        </p:nvSpPr>
        <p:spPr/>
        <p:txBody>
          <a:bodyPr/>
          <a:lstStyle/>
          <a:p>
            <a:fld id="{20A0147F-7893-4BA3-AB6A-CC61BF2FAABE}" type="slidenum">
              <a:rPr lang="en-IN" smtClean="0"/>
              <a:t>‹#›</a:t>
            </a:fld>
            <a:endParaRPr lang="en-IN"/>
          </a:p>
        </p:txBody>
      </p:sp>
    </p:spTree>
    <p:extLst>
      <p:ext uri="{BB962C8B-B14F-4D97-AF65-F5344CB8AC3E}">
        <p14:creationId xmlns:p14="http://schemas.microsoft.com/office/powerpoint/2010/main" val="1658958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841A4B-8D74-74B1-762A-44C97A360B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80C716-026A-67A6-208A-84F077D962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146E91-A46D-CF12-05F8-CC07F9412103}"/>
              </a:ext>
            </a:extLst>
          </p:cNvPr>
          <p:cNvSpPr>
            <a:spLocks noGrp="1"/>
          </p:cNvSpPr>
          <p:nvPr>
            <p:ph type="dt" sz="half" idx="10"/>
          </p:nvPr>
        </p:nvSpPr>
        <p:spPr/>
        <p:txBody>
          <a:bodyPr/>
          <a:lstStyle/>
          <a:p>
            <a:fld id="{40C7D5F1-9C88-4DDF-878A-ED009DC90A27}" type="datetime1">
              <a:rPr lang="en-IN" smtClean="0"/>
              <a:t>06-09-2024</a:t>
            </a:fld>
            <a:endParaRPr lang="en-IN"/>
          </a:p>
        </p:txBody>
      </p:sp>
      <p:sp>
        <p:nvSpPr>
          <p:cNvPr id="5" name="Footer Placeholder 4">
            <a:extLst>
              <a:ext uri="{FF2B5EF4-FFF2-40B4-BE49-F238E27FC236}">
                <a16:creationId xmlns:a16="http://schemas.microsoft.com/office/drawing/2014/main" id="{4AEABB1F-532E-9FDA-4046-7AAA5A5774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ABF29B-E004-F5B2-30B4-1A9BE0BE1425}"/>
              </a:ext>
            </a:extLst>
          </p:cNvPr>
          <p:cNvSpPr>
            <a:spLocks noGrp="1"/>
          </p:cNvSpPr>
          <p:nvPr>
            <p:ph type="sldNum" sz="quarter" idx="12"/>
          </p:nvPr>
        </p:nvSpPr>
        <p:spPr/>
        <p:txBody>
          <a:bodyPr/>
          <a:lstStyle/>
          <a:p>
            <a:fld id="{20A0147F-7893-4BA3-AB6A-CC61BF2FAABE}" type="slidenum">
              <a:rPr lang="en-IN" smtClean="0"/>
              <a:t>‹#›</a:t>
            </a:fld>
            <a:endParaRPr lang="en-IN"/>
          </a:p>
        </p:txBody>
      </p:sp>
    </p:spTree>
    <p:extLst>
      <p:ext uri="{BB962C8B-B14F-4D97-AF65-F5344CB8AC3E}">
        <p14:creationId xmlns:p14="http://schemas.microsoft.com/office/powerpoint/2010/main" val="3590889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348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9C80-2A46-B3AC-3C6F-6EA610CA68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67941D4-51A7-9492-6DC5-0D65C2DE6E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4D4155-2AE0-9C10-C58F-DD9D283AA9CE}"/>
              </a:ext>
            </a:extLst>
          </p:cNvPr>
          <p:cNvSpPr>
            <a:spLocks noGrp="1"/>
          </p:cNvSpPr>
          <p:nvPr>
            <p:ph type="dt" sz="half" idx="10"/>
          </p:nvPr>
        </p:nvSpPr>
        <p:spPr/>
        <p:txBody>
          <a:bodyPr/>
          <a:lstStyle/>
          <a:p>
            <a:fld id="{CDC92DD2-AAB6-4495-8CC4-E90FE8052497}" type="datetime1">
              <a:rPr lang="en-IN" smtClean="0"/>
              <a:t>06-09-2024</a:t>
            </a:fld>
            <a:endParaRPr lang="en-IN"/>
          </a:p>
        </p:txBody>
      </p:sp>
      <p:sp>
        <p:nvSpPr>
          <p:cNvPr id="5" name="Footer Placeholder 4">
            <a:extLst>
              <a:ext uri="{FF2B5EF4-FFF2-40B4-BE49-F238E27FC236}">
                <a16:creationId xmlns:a16="http://schemas.microsoft.com/office/drawing/2014/main" id="{BB7C6866-0644-A25C-7AE1-03D0BC2FE1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89631C-DFA1-9D9E-B0D0-6BADD8F64D4C}"/>
              </a:ext>
            </a:extLst>
          </p:cNvPr>
          <p:cNvSpPr>
            <a:spLocks noGrp="1"/>
          </p:cNvSpPr>
          <p:nvPr>
            <p:ph type="sldNum" sz="quarter" idx="12"/>
          </p:nvPr>
        </p:nvSpPr>
        <p:spPr/>
        <p:txBody>
          <a:bodyPr/>
          <a:lstStyle/>
          <a:p>
            <a:fld id="{20A0147F-7893-4BA3-AB6A-CC61BF2FAABE}" type="slidenum">
              <a:rPr lang="en-IN" smtClean="0"/>
              <a:t>‹#›</a:t>
            </a:fld>
            <a:endParaRPr lang="en-IN"/>
          </a:p>
        </p:txBody>
      </p:sp>
    </p:spTree>
    <p:extLst>
      <p:ext uri="{BB962C8B-B14F-4D97-AF65-F5344CB8AC3E}">
        <p14:creationId xmlns:p14="http://schemas.microsoft.com/office/powerpoint/2010/main" val="3734194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FC00D-853D-46CD-4CB1-F5A2EF8100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EDAE324-A4B9-2D76-1CB8-0D8A9B4E1E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DD032A-4D3D-4C68-8E78-1DE3BBD16C79}"/>
              </a:ext>
            </a:extLst>
          </p:cNvPr>
          <p:cNvSpPr>
            <a:spLocks noGrp="1"/>
          </p:cNvSpPr>
          <p:nvPr>
            <p:ph type="dt" sz="half" idx="10"/>
          </p:nvPr>
        </p:nvSpPr>
        <p:spPr/>
        <p:txBody>
          <a:bodyPr/>
          <a:lstStyle/>
          <a:p>
            <a:fld id="{F45EA5BA-0F9D-42FF-A0B5-3674616E7C9A}" type="datetime1">
              <a:rPr lang="en-IN" smtClean="0"/>
              <a:t>06-09-2024</a:t>
            </a:fld>
            <a:endParaRPr lang="en-IN"/>
          </a:p>
        </p:txBody>
      </p:sp>
      <p:sp>
        <p:nvSpPr>
          <p:cNvPr id="5" name="Footer Placeholder 4">
            <a:extLst>
              <a:ext uri="{FF2B5EF4-FFF2-40B4-BE49-F238E27FC236}">
                <a16:creationId xmlns:a16="http://schemas.microsoft.com/office/drawing/2014/main" id="{7476881E-5766-9CCB-A918-B04CBC56BF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8DA9E8-F41C-962E-7B11-1296E42E9B5A}"/>
              </a:ext>
            </a:extLst>
          </p:cNvPr>
          <p:cNvSpPr>
            <a:spLocks noGrp="1"/>
          </p:cNvSpPr>
          <p:nvPr>
            <p:ph type="sldNum" sz="quarter" idx="12"/>
          </p:nvPr>
        </p:nvSpPr>
        <p:spPr/>
        <p:txBody>
          <a:bodyPr/>
          <a:lstStyle/>
          <a:p>
            <a:fld id="{20A0147F-7893-4BA3-AB6A-CC61BF2FAABE}" type="slidenum">
              <a:rPr lang="en-IN" smtClean="0"/>
              <a:t>‹#›</a:t>
            </a:fld>
            <a:endParaRPr lang="en-IN"/>
          </a:p>
        </p:txBody>
      </p:sp>
    </p:spTree>
    <p:extLst>
      <p:ext uri="{BB962C8B-B14F-4D97-AF65-F5344CB8AC3E}">
        <p14:creationId xmlns:p14="http://schemas.microsoft.com/office/powerpoint/2010/main" val="2533687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8F8B-9D0E-391B-28BA-F571E67509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C419159-BC24-FC13-B326-4DD81D7BC5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988335A-695F-04C2-C1D8-D5CD546191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7BEE8A2-CC95-2115-B7D7-EBF15044EFFA}"/>
              </a:ext>
            </a:extLst>
          </p:cNvPr>
          <p:cNvSpPr>
            <a:spLocks noGrp="1"/>
          </p:cNvSpPr>
          <p:nvPr>
            <p:ph type="dt" sz="half" idx="10"/>
          </p:nvPr>
        </p:nvSpPr>
        <p:spPr/>
        <p:txBody>
          <a:bodyPr/>
          <a:lstStyle/>
          <a:p>
            <a:fld id="{2F260C0C-3423-459B-A4AF-791948B05A02}" type="datetime1">
              <a:rPr lang="en-IN" smtClean="0"/>
              <a:t>06-09-2024</a:t>
            </a:fld>
            <a:endParaRPr lang="en-IN"/>
          </a:p>
        </p:txBody>
      </p:sp>
      <p:sp>
        <p:nvSpPr>
          <p:cNvPr id="6" name="Footer Placeholder 5">
            <a:extLst>
              <a:ext uri="{FF2B5EF4-FFF2-40B4-BE49-F238E27FC236}">
                <a16:creationId xmlns:a16="http://schemas.microsoft.com/office/drawing/2014/main" id="{DBA0AD15-A56E-985D-AF97-2540DCCA34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0EA779B-5316-0C1C-DBDE-AD1D8D07ED3C}"/>
              </a:ext>
            </a:extLst>
          </p:cNvPr>
          <p:cNvSpPr>
            <a:spLocks noGrp="1"/>
          </p:cNvSpPr>
          <p:nvPr>
            <p:ph type="sldNum" sz="quarter" idx="12"/>
          </p:nvPr>
        </p:nvSpPr>
        <p:spPr/>
        <p:txBody>
          <a:bodyPr/>
          <a:lstStyle/>
          <a:p>
            <a:fld id="{20A0147F-7893-4BA3-AB6A-CC61BF2FAABE}" type="slidenum">
              <a:rPr lang="en-IN" smtClean="0"/>
              <a:t>‹#›</a:t>
            </a:fld>
            <a:endParaRPr lang="en-IN"/>
          </a:p>
        </p:txBody>
      </p:sp>
    </p:spTree>
    <p:extLst>
      <p:ext uri="{BB962C8B-B14F-4D97-AF65-F5344CB8AC3E}">
        <p14:creationId xmlns:p14="http://schemas.microsoft.com/office/powerpoint/2010/main" val="3621943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3FE4F-7214-173E-5DAD-A2FF29985F7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1F5D9C-C3E7-0FA3-0FF1-3023BB49ED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2548B3-56E2-74F6-7CBB-6C9DC9F8BB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AC80E23-5FC2-B764-AD67-FAFF97E382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4E4C9D-7468-20D0-B76C-B59A40F276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35957FE-540F-798F-26C2-D5ECF6C47494}"/>
              </a:ext>
            </a:extLst>
          </p:cNvPr>
          <p:cNvSpPr>
            <a:spLocks noGrp="1"/>
          </p:cNvSpPr>
          <p:nvPr>
            <p:ph type="dt" sz="half" idx="10"/>
          </p:nvPr>
        </p:nvSpPr>
        <p:spPr/>
        <p:txBody>
          <a:bodyPr/>
          <a:lstStyle/>
          <a:p>
            <a:fld id="{EF3834B2-3F92-4822-84D4-EFE27B4C6E05}" type="datetime1">
              <a:rPr lang="en-IN" smtClean="0"/>
              <a:t>06-09-2024</a:t>
            </a:fld>
            <a:endParaRPr lang="en-IN"/>
          </a:p>
        </p:txBody>
      </p:sp>
      <p:sp>
        <p:nvSpPr>
          <p:cNvPr id="8" name="Footer Placeholder 7">
            <a:extLst>
              <a:ext uri="{FF2B5EF4-FFF2-40B4-BE49-F238E27FC236}">
                <a16:creationId xmlns:a16="http://schemas.microsoft.com/office/drawing/2014/main" id="{4D29086B-D7C7-E886-99FC-1A4A17373EA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6B3CA26-3BBB-4B77-F39A-C19429E43AD8}"/>
              </a:ext>
            </a:extLst>
          </p:cNvPr>
          <p:cNvSpPr>
            <a:spLocks noGrp="1"/>
          </p:cNvSpPr>
          <p:nvPr>
            <p:ph type="sldNum" sz="quarter" idx="12"/>
          </p:nvPr>
        </p:nvSpPr>
        <p:spPr/>
        <p:txBody>
          <a:bodyPr/>
          <a:lstStyle/>
          <a:p>
            <a:fld id="{20A0147F-7893-4BA3-AB6A-CC61BF2FAABE}" type="slidenum">
              <a:rPr lang="en-IN" smtClean="0"/>
              <a:t>‹#›</a:t>
            </a:fld>
            <a:endParaRPr lang="en-IN"/>
          </a:p>
        </p:txBody>
      </p:sp>
    </p:spTree>
    <p:extLst>
      <p:ext uri="{BB962C8B-B14F-4D97-AF65-F5344CB8AC3E}">
        <p14:creationId xmlns:p14="http://schemas.microsoft.com/office/powerpoint/2010/main" val="1785773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A3BB-A9DF-517C-5856-FFBCB275BD2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1C71CE9-AD2B-B4FA-7F0B-B445959A32BF}"/>
              </a:ext>
            </a:extLst>
          </p:cNvPr>
          <p:cNvSpPr>
            <a:spLocks noGrp="1"/>
          </p:cNvSpPr>
          <p:nvPr>
            <p:ph type="dt" sz="half" idx="10"/>
          </p:nvPr>
        </p:nvSpPr>
        <p:spPr/>
        <p:txBody>
          <a:bodyPr/>
          <a:lstStyle/>
          <a:p>
            <a:fld id="{EBD5DA97-2559-41D3-A7AD-37EB7741FF66}" type="datetime1">
              <a:rPr lang="en-IN" smtClean="0"/>
              <a:t>06-09-2024</a:t>
            </a:fld>
            <a:endParaRPr lang="en-IN"/>
          </a:p>
        </p:txBody>
      </p:sp>
      <p:sp>
        <p:nvSpPr>
          <p:cNvPr id="4" name="Footer Placeholder 3">
            <a:extLst>
              <a:ext uri="{FF2B5EF4-FFF2-40B4-BE49-F238E27FC236}">
                <a16:creationId xmlns:a16="http://schemas.microsoft.com/office/drawing/2014/main" id="{2C54B5C0-E730-6EF8-5827-1C8216D21C1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125FB5E-D773-3C89-6133-475406263521}"/>
              </a:ext>
            </a:extLst>
          </p:cNvPr>
          <p:cNvSpPr>
            <a:spLocks noGrp="1"/>
          </p:cNvSpPr>
          <p:nvPr>
            <p:ph type="sldNum" sz="quarter" idx="12"/>
          </p:nvPr>
        </p:nvSpPr>
        <p:spPr/>
        <p:txBody>
          <a:bodyPr/>
          <a:lstStyle/>
          <a:p>
            <a:fld id="{20A0147F-7893-4BA3-AB6A-CC61BF2FAABE}" type="slidenum">
              <a:rPr lang="en-IN" smtClean="0"/>
              <a:t>‹#›</a:t>
            </a:fld>
            <a:endParaRPr lang="en-IN"/>
          </a:p>
        </p:txBody>
      </p:sp>
    </p:spTree>
    <p:extLst>
      <p:ext uri="{BB962C8B-B14F-4D97-AF65-F5344CB8AC3E}">
        <p14:creationId xmlns:p14="http://schemas.microsoft.com/office/powerpoint/2010/main" val="3852042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7CCA12-C8CD-57C2-1912-9E4BA3C7DC4A}"/>
              </a:ext>
            </a:extLst>
          </p:cNvPr>
          <p:cNvSpPr>
            <a:spLocks noGrp="1"/>
          </p:cNvSpPr>
          <p:nvPr>
            <p:ph type="dt" sz="half" idx="10"/>
          </p:nvPr>
        </p:nvSpPr>
        <p:spPr/>
        <p:txBody>
          <a:bodyPr/>
          <a:lstStyle/>
          <a:p>
            <a:fld id="{86058C1F-BE64-4B08-9144-08E3C89D3AD2}" type="datetime1">
              <a:rPr lang="en-IN" smtClean="0"/>
              <a:t>06-09-2024</a:t>
            </a:fld>
            <a:endParaRPr lang="en-IN"/>
          </a:p>
        </p:txBody>
      </p:sp>
      <p:sp>
        <p:nvSpPr>
          <p:cNvPr id="3" name="Footer Placeholder 2">
            <a:extLst>
              <a:ext uri="{FF2B5EF4-FFF2-40B4-BE49-F238E27FC236}">
                <a16:creationId xmlns:a16="http://schemas.microsoft.com/office/drawing/2014/main" id="{DAFAD45F-40AA-D2DE-E9C5-717263E866A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BADA6D-9944-4D7D-A642-7F03A0933054}"/>
              </a:ext>
            </a:extLst>
          </p:cNvPr>
          <p:cNvSpPr>
            <a:spLocks noGrp="1"/>
          </p:cNvSpPr>
          <p:nvPr>
            <p:ph type="sldNum" sz="quarter" idx="12"/>
          </p:nvPr>
        </p:nvSpPr>
        <p:spPr/>
        <p:txBody>
          <a:bodyPr/>
          <a:lstStyle/>
          <a:p>
            <a:fld id="{20A0147F-7893-4BA3-AB6A-CC61BF2FAABE}" type="slidenum">
              <a:rPr lang="en-IN" smtClean="0"/>
              <a:t>‹#›</a:t>
            </a:fld>
            <a:endParaRPr lang="en-IN"/>
          </a:p>
        </p:txBody>
      </p:sp>
    </p:spTree>
    <p:extLst>
      <p:ext uri="{BB962C8B-B14F-4D97-AF65-F5344CB8AC3E}">
        <p14:creationId xmlns:p14="http://schemas.microsoft.com/office/powerpoint/2010/main" val="1740697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00D9-470E-98FC-C53E-05BA1229C8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E0BA24B-C208-B0BB-C541-04EEE55EB5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DDB2BE5-A44E-FD11-A9BA-C7728D2CC2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65DBA0-D26D-3575-24C4-CDFE377A0AE5}"/>
              </a:ext>
            </a:extLst>
          </p:cNvPr>
          <p:cNvSpPr>
            <a:spLocks noGrp="1"/>
          </p:cNvSpPr>
          <p:nvPr>
            <p:ph type="dt" sz="half" idx="10"/>
          </p:nvPr>
        </p:nvSpPr>
        <p:spPr/>
        <p:txBody>
          <a:bodyPr/>
          <a:lstStyle/>
          <a:p>
            <a:fld id="{23164ECC-6BA0-4017-9D02-D39BFEEDCACE}" type="datetime1">
              <a:rPr lang="en-IN" smtClean="0"/>
              <a:t>06-09-2024</a:t>
            </a:fld>
            <a:endParaRPr lang="en-IN"/>
          </a:p>
        </p:txBody>
      </p:sp>
      <p:sp>
        <p:nvSpPr>
          <p:cNvPr id="6" name="Footer Placeholder 5">
            <a:extLst>
              <a:ext uri="{FF2B5EF4-FFF2-40B4-BE49-F238E27FC236}">
                <a16:creationId xmlns:a16="http://schemas.microsoft.com/office/drawing/2014/main" id="{2B60F6B4-4FE3-3F0A-383A-D527AD3588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120E96-058F-0987-B4DA-8BCBB0ADED18}"/>
              </a:ext>
            </a:extLst>
          </p:cNvPr>
          <p:cNvSpPr>
            <a:spLocks noGrp="1"/>
          </p:cNvSpPr>
          <p:nvPr>
            <p:ph type="sldNum" sz="quarter" idx="12"/>
          </p:nvPr>
        </p:nvSpPr>
        <p:spPr/>
        <p:txBody>
          <a:bodyPr/>
          <a:lstStyle/>
          <a:p>
            <a:fld id="{20A0147F-7893-4BA3-AB6A-CC61BF2FAABE}" type="slidenum">
              <a:rPr lang="en-IN" smtClean="0"/>
              <a:t>‹#›</a:t>
            </a:fld>
            <a:endParaRPr lang="en-IN"/>
          </a:p>
        </p:txBody>
      </p:sp>
    </p:spTree>
    <p:extLst>
      <p:ext uri="{BB962C8B-B14F-4D97-AF65-F5344CB8AC3E}">
        <p14:creationId xmlns:p14="http://schemas.microsoft.com/office/powerpoint/2010/main" val="955354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319C6-0E1C-81D6-2E8E-2A4388D42E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E7DA278-E38F-9C43-A841-4E3B77C07E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BE8BF8F-7264-0644-4211-41DF7B818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B149FF-1FF0-F2F4-308C-42CA38711ACD}"/>
              </a:ext>
            </a:extLst>
          </p:cNvPr>
          <p:cNvSpPr>
            <a:spLocks noGrp="1"/>
          </p:cNvSpPr>
          <p:nvPr>
            <p:ph type="dt" sz="half" idx="10"/>
          </p:nvPr>
        </p:nvSpPr>
        <p:spPr/>
        <p:txBody>
          <a:bodyPr/>
          <a:lstStyle/>
          <a:p>
            <a:fld id="{B4F93C0E-DAF7-4824-9358-CA3F9457AF6B}" type="datetime1">
              <a:rPr lang="en-IN" smtClean="0"/>
              <a:t>06-09-2024</a:t>
            </a:fld>
            <a:endParaRPr lang="en-IN"/>
          </a:p>
        </p:txBody>
      </p:sp>
      <p:sp>
        <p:nvSpPr>
          <p:cNvPr id="6" name="Footer Placeholder 5">
            <a:extLst>
              <a:ext uri="{FF2B5EF4-FFF2-40B4-BE49-F238E27FC236}">
                <a16:creationId xmlns:a16="http://schemas.microsoft.com/office/drawing/2014/main" id="{6438DE30-94CB-9109-16C0-C9F02EDF72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6ABEED-2585-55E6-DBC7-61E23CB2C72C}"/>
              </a:ext>
            </a:extLst>
          </p:cNvPr>
          <p:cNvSpPr>
            <a:spLocks noGrp="1"/>
          </p:cNvSpPr>
          <p:nvPr>
            <p:ph type="sldNum" sz="quarter" idx="12"/>
          </p:nvPr>
        </p:nvSpPr>
        <p:spPr/>
        <p:txBody>
          <a:bodyPr/>
          <a:lstStyle/>
          <a:p>
            <a:fld id="{20A0147F-7893-4BA3-AB6A-CC61BF2FAABE}" type="slidenum">
              <a:rPr lang="en-IN" smtClean="0"/>
              <a:t>‹#›</a:t>
            </a:fld>
            <a:endParaRPr lang="en-IN"/>
          </a:p>
        </p:txBody>
      </p:sp>
    </p:spTree>
    <p:extLst>
      <p:ext uri="{BB962C8B-B14F-4D97-AF65-F5344CB8AC3E}">
        <p14:creationId xmlns:p14="http://schemas.microsoft.com/office/powerpoint/2010/main" val="2080660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8DE881-5723-AEBC-A8B8-DFECE7D6A6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D979B8-A810-5B8D-7230-DF4B3CE871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FE1ECB-855B-3D69-963A-493D1D577A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71E662-B1E6-4D30-B7B8-033972310191}" type="datetime1">
              <a:rPr lang="en-IN" smtClean="0"/>
              <a:t>06-09-2024</a:t>
            </a:fld>
            <a:endParaRPr lang="en-IN"/>
          </a:p>
        </p:txBody>
      </p:sp>
      <p:sp>
        <p:nvSpPr>
          <p:cNvPr id="5" name="Footer Placeholder 4">
            <a:extLst>
              <a:ext uri="{FF2B5EF4-FFF2-40B4-BE49-F238E27FC236}">
                <a16:creationId xmlns:a16="http://schemas.microsoft.com/office/drawing/2014/main" id="{972E3338-009A-7CAE-8B91-27C4D87D63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7C8775B-4623-B4B0-186A-39FBD67581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0147F-7893-4BA3-AB6A-CC61BF2FAABE}" type="slidenum">
              <a:rPr lang="en-IN" smtClean="0"/>
              <a:t>‹#›</a:t>
            </a:fld>
            <a:endParaRPr lang="en-IN"/>
          </a:p>
        </p:txBody>
      </p:sp>
    </p:spTree>
    <p:extLst>
      <p:ext uri="{BB962C8B-B14F-4D97-AF65-F5344CB8AC3E}">
        <p14:creationId xmlns:p14="http://schemas.microsoft.com/office/powerpoint/2010/main" val="2016021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s://asdma.assam.gov.in/sites/default/files/swf_utility_folder/departments/asdma_revenue_uneecopscloud_com_oid_70/this_comm/asdmp_vol-_ii.pdf" TargetMode="External"/><Relationship Id="rId2" Type="http://schemas.openxmlformats.org/officeDocument/2006/relationships/hyperlink" Target="https://asdma.assam.gov.in/sites/default/files/swf_utility_folder/departments/asdma_revenue_uneecopscloud_com_oid_70/this_comm/asdmp_vol-_i" TargetMode="External"/><Relationship Id="rId1" Type="http://schemas.openxmlformats.org/officeDocument/2006/relationships/slideLayout" Target="../slideLayouts/slideLayout2.xml"/><Relationship Id="rId5" Type="http://schemas.openxmlformats.org/officeDocument/2006/relationships/hyperlink" Target="https://www.wfp.org/publications/wfp-supply-chain-annual-report-2019" TargetMode="External"/><Relationship Id="rId4" Type="http://schemas.openxmlformats.org/officeDocument/2006/relationships/hyperlink" Target="https://www.asdma.gov.in/download/assam_disaster_management_manual_2015.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68BC66-930C-1FA1-9AC7-58BF6D5A706A}"/>
              </a:ext>
            </a:extLst>
          </p:cNvPr>
          <p:cNvSpPr txBox="1"/>
          <p:nvPr/>
        </p:nvSpPr>
        <p:spPr>
          <a:xfrm>
            <a:off x="2005965" y="493424"/>
            <a:ext cx="8732520" cy="646331"/>
          </a:xfrm>
          <a:prstGeom prst="rect">
            <a:avLst/>
          </a:prstGeom>
          <a:noFill/>
        </p:spPr>
        <p:txBody>
          <a:bodyPr wrap="square" rtlCol="0">
            <a:spAutoFit/>
          </a:bodyPr>
          <a:lstStyle/>
          <a:p>
            <a:r>
              <a:rPr lang="en-US" sz="3600" dirty="0"/>
              <a:t>DD 521 SYSTEM DESIGN FOR SUSTAINABILITY</a:t>
            </a:r>
            <a:endParaRPr lang="en-IN" sz="3600" dirty="0"/>
          </a:p>
        </p:txBody>
      </p:sp>
      <p:pic>
        <p:nvPicPr>
          <p:cNvPr id="5" name="Picture 4">
            <a:extLst>
              <a:ext uri="{FF2B5EF4-FFF2-40B4-BE49-F238E27FC236}">
                <a16:creationId xmlns:a16="http://schemas.microsoft.com/office/drawing/2014/main" id="{8B61F3A2-0256-1514-C95A-5EAC75EAAFFA}"/>
              </a:ext>
            </a:extLst>
          </p:cNvPr>
          <p:cNvPicPr>
            <a:picLocks noChangeAspect="1"/>
          </p:cNvPicPr>
          <p:nvPr/>
        </p:nvPicPr>
        <p:blipFill>
          <a:blip r:embed="rId2"/>
          <a:stretch>
            <a:fillRect/>
          </a:stretch>
        </p:blipFill>
        <p:spPr>
          <a:xfrm>
            <a:off x="4767934" y="2272296"/>
            <a:ext cx="2656132" cy="2376605"/>
          </a:xfrm>
          <a:prstGeom prst="rect">
            <a:avLst/>
          </a:prstGeom>
        </p:spPr>
      </p:pic>
      <p:sp>
        <p:nvSpPr>
          <p:cNvPr id="6" name="TextBox 5">
            <a:extLst>
              <a:ext uri="{FF2B5EF4-FFF2-40B4-BE49-F238E27FC236}">
                <a16:creationId xmlns:a16="http://schemas.microsoft.com/office/drawing/2014/main" id="{872FB2F1-54B2-DEBE-096D-92819F1E4E30}"/>
              </a:ext>
            </a:extLst>
          </p:cNvPr>
          <p:cNvSpPr txBox="1"/>
          <p:nvPr/>
        </p:nvSpPr>
        <p:spPr>
          <a:xfrm>
            <a:off x="977265" y="5125954"/>
            <a:ext cx="5394960" cy="707886"/>
          </a:xfrm>
          <a:prstGeom prst="rect">
            <a:avLst/>
          </a:prstGeom>
          <a:noFill/>
        </p:spPr>
        <p:txBody>
          <a:bodyPr wrap="square" rtlCol="0">
            <a:spAutoFit/>
          </a:bodyPr>
          <a:lstStyle/>
          <a:p>
            <a:r>
              <a:rPr lang="en-US" sz="2000" dirty="0"/>
              <a:t>Course Instructor: </a:t>
            </a:r>
          </a:p>
          <a:p>
            <a:r>
              <a:rPr lang="en-US" sz="2000" dirty="0"/>
              <a:t>Dr. </a:t>
            </a:r>
            <a:r>
              <a:rPr lang="en-US" sz="2000" dirty="0" err="1"/>
              <a:t>Sharmistha</a:t>
            </a:r>
            <a:r>
              <a:rPr lang="en-US" sz="2000" dirty="0"/>
              <a:t> Banerjee</a:t>
            </a:r>
            <a:endParaRPr lang="en-IN" sz="2000" dirty="0"/>
          </a:p>
        </p:txBody>
      </p:sp>
      <p:sp>
        <p:nvSpPr>
          <p:cNvPr id="7" name="TextBox 6">
            <a:extLst>
              <a:ext uri="{FF2B5EF4-FFF2-40B4-BE49-F238E27FC236}">
                <a16:creationId xmlns:a16="http://schemas.microsoft.com/office/drawing/2014/main" id="{5796F287-577F-40AD-DC5C-94A3DC306046}"/>
              </a:ext>
            </a:extLst>
          </p:cNvPr>
          <p:cNvSpPr txBox="1"/>
          <p:nvPr/>
        </p:nvSpPr>
        <p:spPr>
          <a:xfrm>
            <a:off x="760095" y="1378103"/>
            <a:ext cx="11064240" cy="830997"/>
          </a:xfrm>
          <a:prstGeom prst="rect">
            <a:avLst/>
          </a:prstGeom>
          <a:noFill/>
        </p:spPr>
        <p:txBody>
          <a:bodyPr wrap="square" rtlCol="0">
            <a:spAutoFit/>
          </a:bodyPr>
          <a:lstStyle/>
          <a:p>
            <a:pPr algn="ctr"/>
            <a:r>
              <a:rPr lang="en-US" sz="2400" dirty="0"/>
              <a:t>Design of a Product service System for Post-Disaster Relief Material Supply and Logistics Management </a:t>
            </a:r>
            <a:endParaRPr lang="en-IN" sz="2400" dirty="0"/>
          </a:p>
        </p:txBody>
      </p:sp>
      <p:sp>
        <p:nvSpPr>
          <p:cNvPr id="9" name="TextBox 8">
            <a:extLst>
              <a:ext uri="{FF2B5EF4-FFF2-40B4-BE49-F238E27FC236}">
                <a16:creationId xmlns:a16="http://schemas.microsoft.com/office/drawing/2014/main" id="{B5A986CA-A939-2013-6BA1-5E6E24FFE801}"/>
              </a:ext>
            </a:extLst>
          </p:cNvPr>
          <p:cNvSpPr txBox="1"/>
          <p:nvPr/>
        </p:nvSpPr>
        <p:spPr>
          <a:xfrm>
            <a:off x="8166735" y="5095176"/>
            <a:ext cx="6096000" cy="1477328"/>
          </a:xfrm>
          <a:prstGeom prst="rect">
            <a:avLst/>
          </a:prstGeom>
          <a:noFill/>
        </p:spPr>
        <p:txBody>
          <a:bodyPr wrap="square">
            <a:spAutoFit/>
          </a:bodyPr>
          <a:lstStyle/>
          <a:p>
            <a:r>
              <a:rPr lang="en-US" sz="1800" dirty="0"/>
              <a:t>Submitted by:</a:t>
            </a:r>
          </a:p>
          <a:p>
            <a:r>
              <a:rPr lang="en-US" sz="1800" dirty="0"/>
              <a:t>234357003 Waquar Ul Islam </a:t>
            </a:r>
          </a:p>
          <a:p>
            <a:r>
              <a:rPr lang="en-US" sz="1800" dirty="0"/>
              <a:t>234357002 Mayank </a:t>
            </a:r>
            <a:r>
              <a:rPr lang="en-US" sz="1800" dirty="0" err="1"/>
              <a:t>Hedau</a:t>
            </a:r>
            <a:r>
              <a:rPr lang="en-US" sz="1800" dirty="0"/>
              <a:t>           </a:t>
            </a:r>
          </a:p>
          <a:p>
            <a:r>
              <a:rPr lang="en-US" sz="1800" dirty="0"/>
              <a:t>236157002 </a:t>
            </a:r>
            <a:r>
              <a:rPr lang="en-US" sz="1800" dirty="0" err="1"/>
              <a:t>Noksenkokla</a:t>
            </a:r>
            <a:r>
              <a:rPr lang="en-US" sz="1800" dirty="0"/>
              <a:t> Jamir </a:t>
            </a:r>
          </a:p>
          <a:p>
            <a:r>
              <a:rPr lang="en-US" dirty="0"/>
              <a:t>236157003 </a:t>
            </a:r>
            <a:r>
              <a:rPr lang="en-US" sz="1800" dirty="0"/>
              <a:t>Pankaj </a:t>
            </a:r>
            <a:r>
              <a:rPr lang="en-US" sz="1800" dirty="0" err="1"/>
              <a:t>Kavidayal</a:t>
            </a:r>
            <a:endParaRPr lang="en-IN" sz="1800" dirty="0"/>
          </a:p>
        </p:txBody>
      </p:sp>
    </p:spTree>
    <p:extLst>
      <p:ext uri="{BB962C8B-B14F-4D97-AF65-F5344CB8AC3E}">
        <p14:creationId xmlns:p14="http://schemas.microsoft.com/office/powerpoint/2010/main" val="465869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4"/>
          <p:cNvSpPr/>
          <p:nvPr/>
        </p:nvSpPr>
        <p:spPr>
          <a:xfrm>
            <a:off x="5266333" y="5430772"/>
            <a:ext cx="296168" cy="296168"/>
          </a:xfrm>
          <a:prstGeom prst="roundRect">
            <a:avLst>
              <a:gd name="adj" fmla="val 25726039"/>
            </a:avLst>
          </a:prstGeom>
          <a:noFill/>
          <a:ln w="7620">
            <a:solidFill>
              <a:srgbClr val="FFFFFF"/>
            </a:solidFill>
            <a:prstDash val="solid"/>
          </a:ln>
        </p:spPr>
        <p:txBody>
          <a:bodyPr/>
          <a:lstStyle/>
          <a:p>
            <a:endParaRPr lang="en-IN"/>
          </a:p>
        </p:txBody>
      </p:sp>
      <p:pic>
        <p:nvPicPr>
          <p:cNvPr id="34820" name="Picture 4" descr="C:\Users\Mayank\AppData\Local\Packages\Microsoft.Windows.Photos_8wekyb3d8bbwe\TempState\ShareServiceTempFolder\Screenshot (815).jpeg"/>
          <p:cNvPicPr>
            <a:picLocks noChangeAspect="1" noChangeArrowheads="1"/>
          </p:cNvPicPr>
          <p:nvPr/>
        </p:nvPicPr>
        <p:blipFill>
          <a:blip r:embed="rId3"/>
          <a:srcRect/>
          <a:stretch>
            <a:fillRect/>
          </a:stretch>
        </p:blipFill>
        <p:spPr bwMode="auto">
          <a:xfrm>
            <a:off x="44175" y="463546"/>
            <a:ext cx="6028928" cy="1622134"/>
          </a:xfrm>
          <a:prstGeom prst="rect">
            <a:avLst/>
          </a:prstGeom>
          <a:noFill/>
        </p:spPr>
      </p:pic>
      <p:sp>
        <p:nvSpPr>
          <p:cNvPr id="10" name="Rectangle 9"/>
          <p:cNvSpPr/>
          <p:nvPr/>
        </p:nvSpPr>
        <p:spPr>
          <a:xfrm>
            <a:off x="44175" y="135751"/>
            <a:ext cx="6044813" cy="19160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67" b="1" dirty="0">
                <a:solidFill>
                  <a:schemeClr val="tx1"/>
                </a:solidFill>
                <a:latin typeface="Arial" pitchFamily="34" charset="0"/>
                <a:cs typeface="Arial" pitchFamily="34" charset="0"/>
              </a:rPr>
              <a:t>Health</a:t>
            </a:r>
            <a:endParaRPr lang="en-US" sz="1167" b="1" dirty="0">
              <a:solidFill>
                <a:schemeClr val="tx1"/>
              </a:solidFill>
              <a:latin typeface="Arial" pitchFamily="34" charset="0"/>
              <a:cs typeface="Arial" pitchFamily="34" charset="0"/>
            </a:endParaRPr>
          </a:p>
        </p:txBody>
      </p:sp>
      <p:pic>
        <p:nvPicPr>
          <p:cNvPr id="34822" name="Picture 6" descr="C:\Users\Mayank\AppData\Local\Packages\Microsoft.Windows.Photos_8wekyb3d8bbwe\TempState\ShareServiceTempFolder\Screenshot (816).jpeg"/>
          <p:cNvPicPr>
            <a:picLocks noChangeAspect="1" noChangeArrowheads="1"/>
          </p:cNvPicPr>
          <p:nvPr/>
        </p:nvPicPr>
        <p:blipFill>
          <a:blip r:embed="rId4"/>
          <a:srcRect/>
          <a:stretch>
            <a:fillRect/>
          </a:stretch>
        </p:blipFill>
        <p:spPr bwMode="auto">
          <a:xfrm>
            <a:off x="63296" y="2612548"/>
            <a:ext cx="6020186" cy="2262675"/>
          </a:xfrm>
          <a:prstGeom prst="rect">
            <a:avLst/>
          </a:prstGeom>
          <a:noFill/>
        </p:spPr>
      </p:pic>
      <p:sp>
        <p:nvSpPr>
          <p:cNvPr id="11" name="Rectangle 10"/>
          <p:cNvSpPr/>
          <p:nvPr/>
        </p:nvSpPr>
        <p:spPr>
          <a:xfrm>
            <a:off x="52917" y="2338501"/>
            <a:ext cx="6020187" cy="17736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67" b="1" dirty="0">
                <a:solidFill>
                  <a:schemeClr val="tx1"/>
                </a:solidFill>
                <a:latin typeface="Arial" pitchFamily="34" charset="0"/>
                <a:cs typeface="Arial" pitchFamily="34" charset="0"/>
              </a:rPr>
              <a:t>Water, Sanitation &amp; Hygiene</a:t>
            </a:r>
            <a:endParaRPr lang="en-US" sz="1167" b="1" dirty="0">
              <a:solidFill>
                <a:schemeClr val="tx1"/>
              </a:solidFill>
              <a:latin typeface="Arial" pitchFamily="34" charset="0"/>
              <a:cs typeface="Arial" pitchFamily="34" charset="0"/>
            </a:endParaRPr>
          </a:p>
        </p:txBody>
      </p:sp>
      <p:pic>
        <p:nvPicPr>
          <p:cNvPr id="34824" name="Picture 8" descr="C:\Users\Mayank\AppData\Local\Packages\Microsoft.Windows.Photos_8wekyb3d8bbwe\TempState\ShareServiceTempFolder\Screenshot (817).jpeg"/>
          <p:cNvPicPr>
            <a:picLocks noChangeAspect="1" noChangeArrowheads="1"/>
          </p:cNvPicPr>
          <p:nvPr/>
        </p:nvPicPr>
        <p:blipFill>
          <a:blip r:embed="rId5"/>
          <a:srcRect/>
          <a:stretch>
            <a:fillRect/>
          </a:stretch>
        </p:blipFill>
        <p:spPr bwMode="auto">
          <a:xfrm>
            <a:off x="6223921" y="446982"/>
            <a:ext cx="5926667" cy="1677121"/>
          </a:xfrm>
          <a:prstGeom prst="rect">
            <a:avLst/>
          </a:prstGeom>
          <a:noFill/>
        </p:spPr>
      </p:pic>
      <p:sp>
        <p:nvSpPr>
          <p:cNvPr id="13" name="Rectangle 12"/>
          <p:cNvSpPr/>
          <p:nvPr/>
        </p:nvSpPr>
        <p:spPr>
          <a:xfrm>
            <a:off x="6223923" y="135751"/>
            <a:ext cx="5926665" cy="19160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67" b="1" dirty="0">
                <a:solidFill>
                  <a:schemeClr val="tx1"/>
                </a:solidFill>
                <a:latin typeface="Arial" pitchFamily="34" charset="0"/>
                <a:cs typeface="Arial" pitchFamily="34" charset="0"/>
              </a:rPr>
              <a:t>Protection, Gender &amp; Inclusion</a:t>
            </a:r>
            <a:endParaRPr lang="en-US" sz="1167" b="1" dirty="0">
              <a:solidFill>
                <a:schemeClr val="tx1"/>
              </a:solidFill>
              <a:latin typeface="Arial" pitchFamily="34" charset="0"/>
              <a:cs typeface="Arial" pitchFamily="34" charset="0"/>
            </a:endParaRPr>
          </a:p>
        </p:txBody>
      </p:sp>
      <p:pic>
        <p:nvPicPr>
          <p:cNvPr id="34826" name="Picture 10" descr="C:\Users\Mayank\AppData\Local\Packages\Microsoft.Windows.Photos_8wekyb3d8bbwe\TempState\ShareServiceTempFolder\Screenshot (818).jpeg"/>
          <p:cNvPicPr>
            <a:picLocks noChangeAspect="1" noChangeArrowheads="1"/>
          </p:cNvPicPr>
          <p:nvPr/>
        </p:nvPicPr>
        <p:blipFill>
          <a:blip r:embed="rId6"/>
          <a:srcRect/>
          <a:stretch>
            <a:fillRect/>
          </a:stretch>
        </p:blipFill>
        <p:spPr bwMode="auto">
          <a:xfrm>
            <a:off x="6209814" y="2638629"/>
            <a:ext cx="5940774" cy="1427809"/>
          </a:xfrm>
          <a:prstGeom prst="rect">
            <a:avLst/>
          </a:prstGeom>
          <a:noFill/>
        </p:spPr>
      </p:pic>
      <p:sp>
        <p:nvSpPr>
          <p:cNvPr id="15" name="Rectangle 14"/>
          <p:cNvSpPr/>
          <p:nvPr/>
        </p:nvSpPr>
        <p:spPr>
          <a:xfrm>
            <a:off x="6223923" y="2338501"/>
            <a:ext cx="5926665" cy="17736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67" b="1" dirty="0">
                <a:solidFill>
                  <a:schemeClr val="tx1"/>
                </a:solidFill>
                <a:latin typeface="Arial" pitchFamily="34" charset="0"/>
                <a:cs typeface="Arial" pitchFamily="34" charset="0"/>
              </a:rPr>
              <a:t>Strengthening National Society</a:t>
            </a:r>
            <a:endParaRPr lang="en-US" sz="1167" b="1" dirty="0">
              <a:solidFill>
                <a:schemeClr val="tx1"/>
              </a:solidFill>
              <a:latin typeface="Arial" pitchFamily="34" charset="0"/>
              <a:cs typeface="Arial" pitchFamily="34" charset="0"/>
            </a:endParaRPr>
          </a:p>
        </p:txBody>
      </p:sp>
      <p:pic>
        <p:nvPicPr>
          <p:cNvPr id="34828" name="Picture 12" descr="C:\Users\Mayank\AppData\Local\Packages\Microsoft.Windows.Photos_8wekyb3d8bbwe\TempState\ShareServiceTempFolder\Screenshot (819).jpeg"/>
          <p:cNvPicPr>
            <a:picLocks noChangeAspect="1" noChangeArrowheads="1"/>
          </p:cNvPicPr>
          <p:nvPr/>
        </p:nvPicPr>
        <p:blipFill>
          <a:blip r:embed="rId7"/>
          <a:srcRect/>
          <a:stretch>
            <a:fillRect/>
          </a:stretch>
        </p:blipFill>
        <p:spPr bwMode="auto">
          <a:xfrm>
            <a:off x="6223922" y="4591775"/>
            <a:ext cx="5926666" cy="1966611"/>
          </a:xfrm>
          <a:prstGeom prst="rect">
            <a:avLst/>
          </a:prstGeom>
          <a:noFill/>
        </p:spPr>
      </p:pic>
      <p:sp>
        <p:nvSpPr>
          <p:cNvPr id="17" name="Rectangle 16"/>
          <p:cNvSpPr/>
          <p:nvPr/>
        </p:nvSpPr>
        <p:spPr>
          <a:xfrm>
            <a:off x="6223923" y="4303991"/>
            <a:ext cx="5926665" cy="17736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67" b="1" dirty="0">
                <a:solidFill>
                  <a:schemeClr val="tx1"/>
                </a:solidFill>
                <a:latin typeface="Arial" pitchFamily="34" charset="0"/>
                <a:cs typeface="Arial" pitchFamily="34" charset="0"/>
              </a:rPr>
              <a:t>International Disaster Response</a:t>
            </a:r>
            <a:endParaRPr lang="en-US" sz="1167" b="1" dirty="0">
              <a:solidFill>
                <a:schemeClr val="tx1"/>
              </a:solidFill>
              <a:latin typeface="Arial" pitchFamily="34" charset="0"/>
              <a:cs typeface="Arial" pitchFamily="34" charset="0"/>
            </a:endParaRPr>
          </a:p>
        </p:txBody>
      </p:sp>
      <p:pic>
        <p:nvPicPr>
          <p:cNvPr id="18" name="Picture 6" descr="C:\Users\Mayank\AppData\Local\Packages\Microsoft.Windows.Photos_8wekyb3d8bbwe\TempState\ShareServiceTempFolder\Screenshot (822).jpeg"/>
          <p:cNvPicPr>
            <a:picLocks noChangeAspect="1" noChangeArrowheads="1"/>
          </p:cNvPicPr>
          <p:nvPr/>
        </p:nvPicPr>
        <p:blipFill>
          <a:blip r:embed="rId8"/>
          <a:srcRect/>
          <a:stretch>
            <a:fillRect/>
          </a:stretch>
        </p:blipFill>
        <p:spPr bwMode="auto">
          <a:xfrm>
            <a:off x="38874" y="5341504"/>
            <a:ext cx="6044813" cy="1378913"/>
          </a:xfrm>
          <a:prstGeom prst="rect">
            <a:avLst/>
          </a:prstGeom>
          <a:noFill/>
        </p:spPr>
      </p:pic>
      <p:sp>
        <p:nvSpPr>
          <p:cNvPr id="19" name="Rectangle 18"/>
          <p:cNvSpPr/>
          <p:nvPr/>
        </p:nvSpPr>
        <p:spPr>
          <a:xfrm>
            <a:off x="63720" y="5038909"/>
            <a:ext cx="6019762" cy="178934"/>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67" b="1" dirty="0">
                <a:solidFill>
                  <a:schemeClr val="tx1"/>
                </a:solidFill>
                <a:latin typeface="Arial" pitchFamily="34" charset="0"/>
                <a:cs typeface="Arial" pitchFamily="34" charset="0"/>
              </a:rPr>
              <a:t>Effective, credible and accountable IFRC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EA8329-8C26-835A-A916-9055C9C4A52B}"/>
              </a:ext>
            </a:extLst>
          </p:cNvPr>
          <p:cNvSpPr>
            <a:spLocks noGrp="1"/>
          </p:cNvSpPr>
          <p:nvPr>
            <p:ph type="sldNum" sz="quarter" idx="12"/>
          </p:nvPr>
        </p:nvSpPr>
        <p:spPr/>
        <p:txBody>
          <a:bodyPr/>
          <a:lstStyle/>
          <a:p>
            <a:fld id="{20A0147F-7893-4BA3-AB6A-CC61BF2FAABE}" type="slidenum">
              <a:rPr lang="en-IN" smtClean="0"/>
              <a:t>11</a:t>
            </a:fld>
            <a:endParaRPr lang="en-IN"/>
          </a:p>
        </p:txBody>
      </p:sp>
      <p:sp>
        <p:nvSpPr>
          <p:cNvPr id="3" name="Rectangle 2">
            <a:extLst>
              <a:ext uri="{FF2B5EF4-FFF2-40B4-BE49-F238E27FC236}">
                <a16:creationId xmlns:a16="http://schemas.microsoft.com/office/drawing/2014/main" id="{2B992A86-FBD9-7FDA-7000-1E6264C672DD}"/>
              </a:ext>
            </a:extLst>
          </p:cNvPr>
          <p:cNvSpPr/>
          <p:nvPr/>
        </p:nvSpPr>
        <p:spPr>
          <a:xfrm>
            <a:off x="428088" y="0"/>
            <a:ext cx="11335823" cy="35943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itchFamily="34" charset="0"/>
                <a:cs typeface="Arial" pitchFamily="34" charset="0"/>
              </a:rPr>
              <a:t>Influence Others as Leading Strategic Partners</a:t>
            </a:r>
            <a:endParaRPr lang="en-US" b="1" dirty="0">
              <a:solidFill>
                <a:schemeClr val="tx1"/>
              </a:solidFill>
              <a:latin typeface="Arial" pitchFamily="34" charset="0"/>
              <a:cs typeface="Arial" pitchFamily="34" charset="0"/>
            </a:endParaRPr>
          </a:p>
        </p:txBody>
      </p:sp>
      <p:pic>
        <p:nvPicPr>
          <p:cNvPr id="4" name="Picture 2" descr="C:\Users\Mayank\AppData\Local\Packages\Microsoft.Windows.Photos_8wekyb3d8bbwe\TempState\ShareServiceTempFolder\Screenshot (820).jpeg">
            <a:extLst>
              <a:ext uri="{FF2B5EF4-FFF2-40B4-BE49-F238E27FC236}">
                <a16:creationId xmlns:a16="http://schemas.microsoft.com/office/drawing/2014/main" id="{2C0A4E66-EBE0-6C8F-A27D-2F408B959538}"/>
              </a:ext>
            </a:extLst>
          </p:cNvPr>
          <p:cNvPicPr>
            <a:picLocks noChangeAspect="1" noChangeArrowheads="1"/>
          </p:cNvPicPr>
          <p:nvPr/>
        </p:nvPicPr>
        <p:blipFill>
          <a:blip r:embed="rId2"/>
          <a:srcRect/>
          <a:stretch>
            <a:fillRect/>
          </a:stretch>
        </p:blipFill>
        <p:spPr bwMode="auto">
          <a:xfrm>
            <a:off x="848897" y="391362"/>
            <a:ext cx="10494203" cy="2656510"/>
          </a:xfrm>
          <a:prstGeom prst="rect">
            <a:avLst/>
          </a:prstGeom>
          <a:noFill/>
        </p:spPr>
      </p:pic>
      <p:pic>
        <p:nvPicPr>
          <p:cNvPr id="5" name="Picture 4" descr="C:\Users\Mayank\AppData\Local\Packages\Microsoft.Windows.Photos_8wekyb3d8bbwe\TempState\ShareServiceTempFolder\Screenshot (821).jpeg">
            <a:extLst>
              <a:ext uri="{FF2B5EF4-FFF2-40B4-BE49-F238E27FC236}">
                <a16:creationId xmlns:a16="http://schemas.microsoft.com/office/drawing/2014/main" id="{78C37F1F-1D4C-951B-E88F-3CA21D4E7E60}"/>
              </a:ext>
            </a:extLst>
          </p:cNvPr>
          <p:cNvPicPr>
            <a:picLocks noChangeAspect="1" noChangeArrowheads="1"/>
          </p:cNvPicPr>
          <p:nvPr/>
        </p:nvPicPr>
        <p:blipFill>
          <a:blip r:embed="rId3"/>
          <a:srcRect/>
          <a:stretch>
            <a:fillRect/>
          </a:stretch>
        </p:blipFill>
        <p:spPr bwMode="auto">
          <a:xfrm>
            <a:off x="859597" y="3047872"/>
            <a:ext cx="10494203" cy="3641670"/>
          </a:xfrm>
          <a:prstGeom prst="rect">
            <a:avLst/>
          </a:prstGeom>
          <a:noFill/>
        </p:spPr>
      </p:pic>
    </p:spTree>
    <p:extLst>
      <p:ext uri="{BB962C8B-B14F-4D97-AF65-F5344CB8AC3E}">
        <p14:creationId xmlns:p14="http://schemas.microsoft.com/office/powerpoint/2010/main" val="3484232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38D38E-7C38-1747-35E4-49E9D9723EA0}"/>
              </a:ext>
            </a:extLst>
          </p:cNvPr>
          <p:cNvSpPr>
            <a:spLocks noGrp="1"/>
          </p:cNvSpPr>
          <p:nvPr>
            <p:ph type="sldNum" sz="quarter" idx="12"/>
          </p:nvPr>
        </p:nvSpPr>
        <p:spPr/>
        <p:txBody>
          <a:bodyPr/>
          <a:lstStyle/>
          <a:p>
            <a:fld id="{20A0147F-7893-4BA3-AB6A-CC61BF2FAABE}" type="slidenum">
              <a:rPr lang="en-IN" smtClean="0"/>
              <a:t>12</a:t>
            </a:fld>
            <a:endParaRPr lang="en-IN"/>
          </a:p>
        </p:txBody>
      </p:sp>
      <p:pic>
        <p:nvPicPr>
          <p:cNvPr id="3" name="Picture 2">
            <a:extLst>
              <a:ext uri="{FF2B5EF4-FFF2-40B4-BE49-F238E27FC236}">
                <a16:creationId xmlns:a16="http://schemas.microsoft.com/office/drawing/2014/main" id="{591AF2F2-993E-C60C-84D4-ECC27A11E43F}"/>
              </a:ext>
            </a:extLst>
          </p:cNvPr>
          <p:cNvPicPr>
            <a:picLocks noChangeAspect="1"/>
          </p:cNvPicPr>
          <p:nvPr/>
        </p:nvPicPr>
        <p:blipFill rotWithShape="1">
          <a:blip r:embed="rId2"/>
          <a:srcRect/>
          <a:stretch/>
        </p:blipFill>
        <p:spPr>
          <a:xfrm>
            <a:off x="447383" y="958608"/>
            <a:ext cx="11096917" cy="5487913"/>
          </a:xfrm>
          <a:prstGeom prst="rect">
            <a:avLst/>
          </a:prstGeom>
        </p:spPr>
      </p:pic>
      <p:sp>
        <p:nvSpPr>
          <p:cNvPr id="4" name="TextBox 3">
            <a:extLst>
              <a:ext uri="{FF2B5EF4-FFF2-40B4-BE49-F238E27FC236}">
                <a16:creationId xmlns:a16="http://schemas.microsoft.com/office/drawing/2014/main" id="{58B7958F-5C7F-D9D7-3610-16E311C43D85}"/>
              </a:ext>
            </a:extLst>
          </p:cNvPr>
          <p:cNvSpPr txBox="1"/>
          <p:nvPr/>
        </p:nvSpPr>
        <p:spPr>
          <a:xfrm>
            <a:off x="1895475" y="283544"/>
            <a:ext cx="8915400" cy="400110"/>
          </a:xfrm>
          <a:prstGeom prst="rect">
            <a:avLst/>
          </a:prstGeom>
          <a:noFill/>
        </p:spPr>
        <p:txBody>
          <a:bodyPr wrap="square" rtlCol="0">
            <a:spAutoFit/>
          </a:bodyPr>
          <a:lstStyle/>
          <a:p>
            <a:r>
              <a:rPr lang="en-US" sz="2000" b="1" dirty="0"/>
              <a:t>SDO Tool</a:t>
            </a:r>
            <a:r>
              <a:rPr lang="en-US" sz="2000" dirty="0"/>
              <a:t>: Analysis and Priorities of the existing disaster Response System in place</a:t>
            </a:r>
            <a:endParaRPr lang="en-IN" sz="2000" dirty="0"/>
          </a:p>
        </p:txBody>
      </p:sp>
    </p:spTree>
    <p:extLst>
      <p:ext uri="{BB962C8B-B14F-4D97-AF65-F5344CB8AC3E}">
        <p14:creationId xmlns:p14="http://schemas.microsoft.com/office/powerpoint/2010/main" val="1776202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90C483-991E-C14D-9E85-E2D930E02584}"/>
              </a:ext>
            </a:extLst>
          </p:cNvPr>
          <p:cNvSpPr>
            <a:spLocks noGrp="1"/>
          </p:cNvSpPr>
          <p:nvPr>
            <p:ph type="sldNum" sz="quarter" idx="12"/>
          </p:nvPr>
        </p:nvSpPr>
        <p:spPr/>
        <p:txBody>
          <a:bodyPr/>
          <a:lstStyle/>
          <a:p>
            <a:fld id="{20A0147F-7893-4BA3-AB6A-CC61BF2FAABE}" type="slidenum">
              <a:rPr lang="en-IN" smtClean="0"/>
              <a:t>13</a:t>
            </a:fld>
            <a:endParaRPr lang="en-IN"/>
          </a:p>
        </p:txBody>
      </p:sp>
      <p:pic>
        <p:nvPicPr>
          <p:cNvPr id="3" name="Picture 2">
            <a:extLst>
              <a:ext uri="{FF2B5EF4-FFF2-40B4-BE49-F238E27FC236}">
                <a16:creationId xmlns:a16="http://schemas.microsoft.com/office/drawing/2014/main" id="{963F1EEB-1385-9AEE-7DC6-5130C632FE24}"/>
              </a:ext>
            </a:extLst>
          </p:cNvPr>
          <p:cNvPicPr>
            <a:picLocks noChangeAspect="1"/>
          </p:cNvPicPr>
          <p:nvPr/>
        </p:nvPicPr>
        <p:blipFill>
          <a:blip r:embed="rId2"/>
          <a:stretch>
            <a:fillRect/>
          </a:stretch>
        </p:blipFill>
        <p:spPr>
          <a:xfrm>
            <a:off x="0" y="809787"/>
            <a:ext cx="12192000" cy="5238426"/>
          </a:xfrm>
          <a:prstGeom prst="rect">
            <a:avLst/>
          </a:prstGeom>
        </p:spPr>
      </p:pic>
    </p:spTree>
    <p:extLst>
      <p:ext uri="{BB962C8B-B14F-4D97-AF65-F5344CB8AC3E}">
        <p14:creationId xmlns:p14="http://schemas.microsoft.com/office/powerpoint/2010/main" val="1749887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FE3D7F-41A5-4A2F-BC0B-AF8B3D474C1C}"/>
              </a:ext>
            </a:extLst>
          </p:cNvPr>
          <p:cNvSpPr>
            <a:spLocks noGrp="1"/>
          </p:cNvSpPr>
          <p:nvPr>
            <p:ph type="sldNum" sz="quarter" idx="12"/>
          </p:nvPr>
        </p:nvSpPr>
        <p:spPr/>
        <p:txBody>
          <a:bodyPr/>
          <a:lstStyle/>
          <a:p>
            <a:fld id="{20A0147F-7893-4BA3-AB6A-CC61BF2FAABE}" type="slidenum">
              <a:rPr lang="en-IN" smtClean="0"/>
              <a:t>14</a:t>
            </a:fld>
            <a:endParaRPr lang="en-IN"/>
          </a:p>
        </p:txBody>
      </p:sp>
      <p:pic>
        <p:nvPicPr>
          <p:cNvPr id="3" name="Picture 2">
            <a:extLst>
              <a:ext uri="{FF2B5EF4-FFF2-40B4-BE49-F238E27FC236}">
                <a16:creationId xmlns:a16="http://schemas.microsoft.com/office/drawing/2014/main" id="{FF2F9EDB-1317-6D1B-54A6-00DCEC1B7550}"/>
              </a:ext>
            </a:extLst>
          </p:cNvPr>
          <p:cNvPicPr>
            <a:picLocks noChangeAspect="1"/>
          </p:cNvPicPr>
          <p:nvPr/>
        </p:nvPicPr>
        <p:blipFill>
          <a:blip r:embed="rId2"/>
          <a:stretch>
            <a:fillRect/>
          </a:stretch>
        </p:blipFill>
        <p:spPr>
          <a:xfrm>
            <a:off x="45504" y="846220"/>
            <a:ext cx="12100992" cy="5165560"/>
          </a:xfrm>
          <a:prstGeom prst="rect">
            <a:avLst/>
          </a:prstGeom>
        </p:spPr>
      </p:pic>
    </p:spTree>
    <p:extLst>
      <p:ext uri="{BB962C8B-B14F-4D97-AF65-F5344CB8AC3E}">
        <p14:creationId xmlns:p14="http://schemas.microsoft.com/office/powerpoint/2010/main" val="387284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47FC56-20F0-5DF9-F920-3248B755349C}"/>
              </a:ext>
            </a:extLst>
          </p:cNvPr>
          <p:cNvSpPr>
            <a:spLocks noGrp="1"/>
          </p:cNvSpPr>
          <p:nvPr>
            <p:ph type="sldNum" sz="quarter" idx="12"/>
          </p:nvPr>
        </p:nvSpPr>
        <p:spPr/>
        <p:txBody>
          <a:bodyPr/>
          <a:lstStyle/>
          <a:p>
            <a:fld id="{20A0147F-7893-4BA3-AB6A-CC61BF2FAABE}" type="slidenum">
              <a:rPr lang="en-IN" smtClean="0"/>
              <a:t>15</a:t>
            </a:fld>
            <a:endParaRPr lang="en-IN"/>
          </a:p>
        </p:txBody>
      </p:sp>
      <p:pic>
        <p:nvPicPr>
          <p:cNvPr id="3" name="Picture 2">
            <a:extLst>
              <a:ext uri="{FF2B5EF4-FFF2-40B4-BE49-F238E27FC236}">
                <a16:creationId xmlns:a16="http://schemas.microsoft.com/office/drawing/2014/main" id="{37C9BAE9-73A6-7BCE-6CCD-328AC12B7EFB}"/>
              </a:ext>
            </a:extLst>
          </p:cNvPr>
          <p:cNvPicPr>
            <a:picLocks noChangeAspect="1"/>
          </p:cNvPicPr>
          <p:nvPr/>
        </p:nvPicPr>
        <p:blipFill>
          <a:blip r:embed="rId2"/>
          <a:stretch>
            <a:fillRect/>
          </a:stretch>
        </p:blipFill>
        <p:spPr>
          <a:xfrm>
            <a:off x="81458" y="771524"/>
            <a:ext cx="12029083" cy="5181601"/>
          </a:xfrm>
          <a:prstGeom prst="rect">
            <a:avLst/>
          </a:prstGeom>
        </p:spPr>
      </p:pic>
    </p:spTree>
    <p:extLst>
      <p:ext uri="{BB962C8B-B14F-4D97-AF65-F5344CB8AC3E}">
        <p14:creationId xmlns:p14="http://schemas.microsoft.com/office/powerpoint/2010/main" val="1186715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F33A22-2CC0-1CFE-976E-940F90D3E050}"/>
              </a:ext>
            </a:extLst>
          </p:cNvPr>
          <p:cNvSpPr>
            <a:spLocks noGrp="1"/>
          </p:cNvSpPr>
          <p:nvPr>
            <p:ph type="sldNum" sz="quarter" idx="12"/>
          </p:nvPr>
        </p:nvSpPr>
        <p:spPr/>
        <p:txBody>
          <a:bodyPr/>
          <a:lstStyle/>
          <a:p>
            <a:fld id="{20A0147F-7893-4BA3-AB6A-CC61BF2FAABE}" type="slidenum">
              <a:rPr lang="en-IN" smtClean="0"/>
              <a:t>16</a:t>
            </a:fld>
            <a:endParaRPr lang="en-IN"/>
          </a:p>
        </p:txBody>
      </p:sp>
      <p:pic>
        <p:nvPicPr>
          <p:cNvPr id="3" name="Picture 2">
            <a:extLst>
              <a:ext uri="{FF2B5EF4-FFF2-40B4-BE49-F238E27FC236}">
                <a16:creationId xmlns:a16="http://schemas.microsoft.com/office/drawing/2014/main" id="{F7AF55B9-FF66-34C2-6942-9B4F1569EBA8}"/>
              </a:ext>
            </a:extLst>
          </p:cNvPr>
          <p:cNvPicPr>
            <a:picLocks noChangeAspect="1"/>
          </p:cNvPicPr>
          <p:nvPr/>
        </p:nvPicPr>
        <p:blipFill>
          <a:blip r:embed="rId2"/>
          <a:stretch>
            <a:fillRect/>
          </a:stretch>
        </p:blipFill>
        <p:spPr>
          <a:xfrm>
            <a:off x="60173" y="607695"/>
            <a:ext cx="12071654" cy="5223510"/>
          </a:xfrm>
          <a:prstGeom prst="rect">
            <a:avLst/>
          </a:prstGeom>
        </p:spPr>
      </p:pic>
    </p:spTree>
    <p:extLst>
      <p:ext uri="{BB962C8B-B14F-4D97-AF65-F5344CB8AC3E}">
        <p14:creationId xmlns:p14="http://schemas.microsoft.com/office/powerpoint/2010/main" val="3520632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79C07-A02B-C7ED-98A5-62197F596042}"/>
              </a:ext>
            </a:extLst>
          </p:cNvPr>
          <p:cNvSpPr>
            <a:spLocks noGrp="1"/>
          </p:cNvSpPr>
          <p:nvPr>
            <p:ph type="sldNum" sz="quarter" idx="12"/>
          </p:nvPr>
        </p:nvSpPr>
        <p:spPr/>
        <p:txBody>
          <a:bodyPr/>
          <a:lstStyle/>
          <a:p>
            <a:fld id="{20A0147F-7893-4BA3-AB6A-CC61BF2FAABE}" type="slidenum">
              <a:rPr lang="en-IN" smtClean="0"/>
              <a:t>17</a:t>
            </a:fld>
            <a:endParaRPr lang="en-IN"/>
          </a:p>
        </p:txBody>
      </p:sp>
      <p:pic>
        <p:nvPicPr>
          <p:cNvPr id="3" name="Picture 2">
            <a:extLst>
              <a:ext uri="{FF2B5EF4-FFF2-40B4-BE49-F238E27FC236}">
                <a16:creationId xmlns:a16="http://schemas.microsoft.com/office/drawing/2014/main" id="{31415F97-4472-6A7A-2B26-B499310B6A03}"/>
              </a:ext>
            </a:extLst>
          </p:cNvPr>
          <p:cNvPicPr>
            <a:picLocks noChangeAspect="1"/>
          </p:cNvPicPr>
          <p:nvPr/>
        </p:nvPicPr>
        <p:blipFill>
          <a:blip r:embed="rId2"/>
          <a:stretch>
            <a:fillRect/>
          </a:stretch>
        </p:blipFill>
        <p:spPr>
          <a:xfrm>
            <a:off x="64575" y="733424"/>
            <a:ext cx="12062850" cy="5219701"/>
          </a:xfrm>
          <a:prstGeom prst="rect">
            <a:avLst/>
          </a:prstGeom>
        </p:spPr>
      </p:pic>
    </p:spTree>
    <p:extLst>
      <p:ext uri="{BB962C8B-B14F-4D97-AF65-F5344CB8AC3E}">
        <p14:creationId xmlns:p14="http://schemas.microsoft.com/office/powerpoint/2010/main" val="4054590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993617-426D-EBB4-E28F-8D476348C1DC}"/>
              </a:ext>
            </a:extLst>
          </p:cNvPr>
          <p:cNvSpPr>
            <a:spLocks noGrp="1"/>
          </p:cNvSpPr>
          <p:nvPr>
            <p:ph type="sldNum" sz="quarter" idx="12"/>
          </p:nvPr>
        </p:nvSpPr>
        <p:spPr/>
        <p:txBody>
          <a:bodyPr/>
          <a:lstStyle/>
          <a:p>
            <a:fld id="{20A0147F-7893-4BA3-AB6A-CC61BF2FAABE}" type="slidenum">
              <a:rPr lang="en-IN" smtClean="0"/>
              <a:t>18</a:t>
            </a:fld>
            <a:endParaRPr lang="en-IN"/>
          </a:p>
        </p:txBody>
      </p:sp>
      <p:pic>
        <p:nvPicPr>
          <p:cNvPr id="3" name="Picture 2">
            <a:extLst>
              <a:ext uri="{FF2B5EF4-FFF2-40B4-BE49-F238E27FC236}">
                <a16:creationId xmlns:a16="http://schemas.microsoft.com/office/drawing/2014/main" id="{15D37CB6-CCF5-0A96-75BA-D1A271C54FD6}"/>
              </a:ext>
            </a:extLst>
          </p:cNvPr>
          <p:cNvPicPr>
            <a:picLocks noChangeAspect="1"/>
          </p:cNvPicPr>
          <p:nvPr/>
        </p:nvPicPr>
        <p:blipFill>
          <a:blip r:embed="rId2"/>
          <a:stretch>
            <a:fillRect/>
          </a:stretch>
        </p:blipFill>
        <p:spPr>
          <a:xfrm>
            <a:off x="0" y="1222375"/>
            <a:ext cx="12128939" cy="4152900"/>
          </a:xfrm>
          <a:prstGeom prst="rect">
            <a:avLst/>
          </a:prstGeom>
        </p:spPr>
      </p:pic>
    </p:spTree>
    <p:extLst>
      <p:ext uri="{BB962C8B-B14F-4D97-AF65-F5344CB8AC3E}">
        <p14:creationId xmlns:p14="http://schemas.microsoft.com/office/powerpoint/2010/main" val="363515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223B44-3BBA-D31B-24ED-260620A52711}"/>
              </a:ext>
            </a:extLst>
          </p:cNvPr>
          <p:cNvSpPr>
            <a:spLocks noGrp="1"/>
          </p:cNvSpPr>
          <p:nvPr>
            <p:ph type="sldNum" sz="quarter" idx="12"/>
          </p:nvPr>
        </p:nvSpPr>
        <p:spPr/>
        <p:txBody>
          <a:bodyPr/>
          <a:lstStyle/>
          <a:p>
            <a:fld id="{20A0147F-7893-4BA3-AB6A-CC61BF2FAABE}" type="slidenum">
              <a:rPr lang="en-IN" smtClean="0"/>
              <a:t>19</a:t>
            </a:fld>
            <a:endParaRPr lang="en-IN"/>
          </a:p>
        </p:txBody>
      </p:sp>
      <p:sp>
        <p:nvSpPr>
          <p:cNvPr id="3" name="TextBox 2">
            <a:extLst>
              <a:ext uri="{FF2B5EF4-FFF2-40B4-BE49-F238E27FC236}">
                <a16:creationId xmlns:a16="http://schemas.microsoft.com/office/drawing/2014/main" id="{1F976641-E922-550F-2F85-CB0B226F8A1C}"/>
              </a:ext>
            </a:extLst>
          </p:cNvPr>
          <p:cNvSpPr txBox="1"/>
          <p:nvPr/>
        </p:nvSpPr>
        <p:spPr>
          <a:xfrm>
            <a:off x="4541950" y="229176"/>
            <a:ext cx="2976563" cy="400110"/>
          </a:xfrm>
          <a:prstGeom prst="rect">
            <a:avLst/>
          </a:prstGeom>
          <a:noFill/>
        </p:spPr>
        <p:txBody>
          <a:bodyPr wrap="square" rtlCol="0">
            <a:spAutoFit/>
          </a:bodyPr>
          <a:lstStyle/>
          <a:p>
            <a:pPr algn="ctr"/>
            <a:r>
              <a:rPr lang="en-US" sz="2000" b="1" dirty="0"/>
              <a:t>RESULTS</a:t>
            </a:r>
            <a:r>
              <a:rPr lang="en-US" b="1" dirty="0"/>
              <a:t>: Radar Diagram</a:t>
            </a:r>
            <a:endParaRPr lang="en-IN" b="1" dirty="0"/>
          </a:p>
        </p:txBody>
      </p:sp>
      <p:pic>
        <p:nvPicPr>
          <p:cNvPr id="5" name="Picture 4">
            <a:extLst>
              <a:ext uri="{FF2B5EF4-FFF2-40B4-BE49-F238E27FC236}">
                <a16:creationId xmlns:a16="http://schemas.microsoft.com/office/drawing/2014/main" id="{DAC0282C-E85A-8FD3-1A50-3DF81971B9C2}"/>
              </a:ext>
            </a:extLst>
          </p:cNvPr>
          <p:cNvPicPr>
            <a:picLocks noChangeAspect="1"/>
          </p:cNvPicPr>
          <p:nvPr/>
        </p:nvPicPr>
        <p:blipFill>
          <a:blip r:embed="rId2"/>
          <a:stretch>
            <a:fillRect/>
          </a:stretch>
        </p:blipFill>
        <p:spPr>
          <a:xfrm>
            <a:off x="507387" y="590466"/>
            <a:ext cx="4737217" cy="3133953"/>
          </a:xfrm>
          <a:prstGeom prst="rect">
            <a:avLst/>
          </a:prstGeom>
        </p:spPr>
      </p:pic>
      <p:pic>
        <p:nvPicPr>
          <p:cNvPr id="7" name="Picture 6">
            <a:extLst>
              <a:ext uri="{FF2B5EF4-FFF2-40B4-BE49-F238E27FC236}">
                <a16:creationId xmlns:a16="http://schemas.microsoft.com/office/drawing/2014/main" id="{65700734-DA39-B9CE-354F-058CEE26CA58}"/>
              </a:ext>
            </a:extLst>
          </p:cNvPr>
          <p:cNvPicPr>
            <a:picLocks noChangeAspect="1"/>
          </p:cNvPicPr>
          <p:nvPr/>
        </p:nvPicPr>
        <p:blipFill rotWithShape="1">
          <a:blip r:embed="rId3"/>
          <a:srcRect t="1211" b="1833"/>
          <a:stretch/>
        </p:blipFill>
        <p:spPr>
          <a:xfrm>
            <a:off x="6815859" y="590466"/>
            <a:ext cx="5271366" cy="3038559"/>
          </a:xfrm>
          <a:prstGeom prst="rect">
            <a:avLst/>
          </a:prstGeom>
        </p:spPr>
      </p:pic>
      <p:pic>
        <p:nvPicPr>
          <p:cNvPr id="9" name="Picture 8">
            <a:extLst>
              <a:ext uri="{FF2B5EF4-FFF2-40B4-BE49-F238E27FC236}">
                <a16:creationId xmlns:a16="http://schemas.microsoft.com/office/drawing/2014/main" id="{2FAC4F6E-0272-FF86-B121-7934E89C3D7E}"/>
              </a:ext>
            </a:extLst>
          </p:cNvPr>
          <p:cNvPicPr>
            <a:picLocks noChangeAspect="1"/>
          </p:cNvPicPr>
          <p:nvPr/>
        </p:nvPicPr>
        <p:blipFill>
          <a:blip r:embed="rId4"/>
          <a:stretch>
            <a:fillRect/>
          </a:stretch>
        </p:blipFill>
        <p:spPr>
          <a:xfrm>
            <a:off x="3510593" y="3228975"/>
            <a:ext cx="5039278" cy="3399849"/>
          </a:xfrm>
          <a:prstGeom prst="rect">
            <a:avLst/>
          </a:prstGeom>
        </p:spPr>
      </p:pic>
    </p:spTree>
    <p:extLst>
      <p:ext uri="{BB962C8B-B14F-4D97-AF65-F5344CB8AC3E}">
        <p14:creationId xmlns:p14="http://schemas.microsoft.com/office/powerpoint/2010/main" val="1750526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E54C9F-B7DE-35E5-F0AD-0405550B9CC8}"/>
              </a:ext>
            </a:extLst>
          </p:cNvPr>
          <p:cNvSpPr>
            <a:spLocks noGrp="1"/>
          </p:cNvSpPr>
          <p:nvPr>
            <p:ph type="sldNum" sz="quarter" idx="12"/>
          </p:nvPr>
        </p:nvSpPr>
        <p:spPr/>
        <p:txBody>
          <a:bodyPr/>
          <a:lstStyle/>
          <a:p>
            <a:fld id="{20A0147F-7893-4BA3-AB6A-CC61BF2FAABE}" type="slidenum">
              <a:rPr lang="en-IN" smtClean="0"/>
              <a:t>2</a:t>
            </a:fld>
            <a:endParaRPr lang="en-IN" dirty="0"/>
          </a:p>
        </p:txBody>
      </p:sp>
      <p:pic>
        <p:nvPicPr>
          <p:cNvPr id="3" name="Image 0" descr="preencoded.png">
            <a:extLst>
              <a:ext uri="{FF2B5EF4-FFF2-40B4-BE49-F238E27FC236}">
                <a16:creationId xmlns:a16="http://schemas.microsoft.com/office/drawing/2014/main" id="{5B8F12EF-8DEF-805C-B756-6DE63455D244}"/>
              </a:ext>
            </a:extLst>
          </p:cNvPr>
          <p:cNvPicPr>
            <a:picLocks noChangeAspect="1"/>
          </p:cNvPicPr>
          <p:nvPr/>
        </p:nvPicPr>
        <p:blipFill>
          <a:blip r:embed="rId2"/>
          <a:stretch>
            <a:fillRect/>
          </a:stretch>
        </p:blipFill>
        <p:spPr>
          <a:xfrm>
            <a:off x="336550" y="288925"/>
            <a:ext cx="4186767" cy="6280150"/>
          </a:xfrm>
          <a:prstGeom prst="rect">
            <a:avLst/>
          </a:prstGeom>
        </p:spPr>
      </p:pic>
      <p:sp>
        <p:nvSpPr>
          <p:cNvPr id="5" name="TextBox 4">
            <a:extLst>
              <a:ext uri="{FF2B5EF4-FFF2-40B4-BE49-F238E27FC236}">
                <a16:creationId xmlns:a16="http://schemas.microsoft.com/office/drawing/2014/main" id="{47D32154-A66F-BAD2-6CD2-0202F4B520A8}"/>
              </a:ext>
            </a:extLst>
          </p:cNvPr>
          <p:cNvSpPr txBox="1"/>
          <p:nvPr/>
        </p:nvSpPr>
        <p:spPr>
          <a:xfrm>
            <a:off x="5076825" y="1311804"/>
            <a:ext cx="6096000" cy="4013278"/>
          </a:xfrm>
          <a:prstGeom prst="rect">
            <a:avLst/>
          </a:prstGeom>
          <a:noFill/>
        </p:spPr>
        <p:txBody>
          <a:bodyPr wrap="square">
            <a:spAutoFit/>
          </a:bodyPr>
          <a:lstStyle/>
          <a:p>
            <a:pPr marL="285750" indent="-285750" algn="just">
              <a:lnSpc>
                <a:spcPts val="2799"/>
              </a:lnSpc>
              <a:buFont typeface="Arial" panose="020B0604020202020204" pitchFamily="34" charset="0"/>
              <a:buChar char="•"/>
            </a:pPr>
            <a:r>
              <a:rPr lang="en-US" sz="1800" dirty="0">
                <a:ea typeface="Martel Sans"/>
                <a:cs typeface="Martel Sans" pitchFamily="34" charset="-120"/>
              </a:rPr>
              <a:t>Assam is prone to devastating floods every year, causing immense damage and disrupting livelihoods. We present a comprehensive system to facilitate efficient supply and logistics management for relief operations.</a:t>
            </a:r>
          </a:p>
          <a:p>
            <a:pPr marL="285750" indent="-285750" algn="just">
              <a:lnSpc>
                <a:spcPts val="2799"/>
              </a:lnSpc>
              <a:buFont typeface="Arial" panose="020B0604020202020204" pitchFamily="34" charset="0"/>
              <a:buChar char="•"/>
            </a:pPr>
            <a:endParaRPr lang="en-IN" sz="1800" dirty="0">
              <a:ea typeface="Martel Sans"/>
            </a:endParaRPr>
          </a:p>
          <a:p>
            <a:pPr marL="285750" indent="-285750" algn="just">
              <a:lnSpc>
                <a:spcPts val="2799"/>
              </a:lnSpc>
              <a:buFont typeface="Arial" panose="020B0604020202020204" pitchFamily="34" charset="0"/>
              <a:buChar char="•"/>
            </a:pPr>
            <a:r>
              <a:rPr lang="en-US" sz="1800" dirty="0">
                <a:ea typeface="Martel Sans"/>
              </a:rPr>
              <a:t>In response to the critical need for efficient and effective post-disaster relief efforts, our proposed Product-Service System (PSS) integrates digital tools, and support services to streamline supply chain logistics and enhance the overall disaster response process and sustainable practices to ensure a comprehensive and adaptable approach.</a:t>
            </a:r>
            <a:endParaRPr lang="en-IN" dirty="0"/>
          </a:p>
        </p:txBody>
      </p:sp>
    </p:spTree>
    <p:extLst>
      <p:ext uri="{BB962C8B-B14F-4D97-AF65-F5344CB8AC3E}">
        <p14:creationId xmlns:p14="http://schemas.microsoft.com/office/powerpoint/2010/main" val="974723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C968C8-8415-C5D3-21C6-67B3327249D4}"/>
              </a:ext>
            </a:extLst>
          </p:cNvPr>
          <p:cNvSpPr>
            <a:spLocks noGrp="1"/>
          </p:cNvSpPr>
          <p:nvPr>
            <p:ph type="sldNum" sz="quarter" idx="12"/>
          </p:nvPr>
        </p:nvSpPr>
        <p:spPr/>
        <p:txBody>
          <a:bodyPr/>
          <a:lstStyle/>
          <a:p>
            <a:fld id="{20A0147F-7893-4BA3-AB6A-CC61BF2FAABE}" type="slidenum">
              <a:rPr lang="en-IN" smtClean="0"/>
              <a:t>20</a:t>
            </a:fld>
            <a:endParaRPr lang="en-IN"/>
          </a:p>
        </p:txBody>
      </p:sp>
      <p:sp>
        <p:nvSpPr>
          <p:cNvPr id="3" name="TextBox 2">
            <a:extLst>
              <a:ext uri="{FF2B5EF4-FFF2-40B4-BE49-F238E27FC236}">
                <a16:creationId xmlns:a16="http://schemas.microsoft.com/office/drawing/2014/main" id="{A1C2D9C8-6BA9-DABB-2167-F535938B6189}"/>
              </a:ext>
            </a:extLst>
          </p:cNvPr>
          <p:cNvSpPr txBox="1"/>
          <p:nvPr/>
        </p:nvSpPr>
        <p:spPr>
          <a:xfrm>
            <a:off x="1362075" y="571500"/>
            <a:ext cx="5334000" cy="400110"/>
          </a:xfrm>
          <a:prstGeom prst="rect">
            <a:avLst/>
          </a:prstGeom>
          <a:noFill/>
        </p:spPr>
        <p:txBody>
          <a:bodyPr wrap="square" rtlCol="0">
            <a:spAutoFit/>
          </a:bodyPr>
          <a:lstStyle/>
          <a:p>
            <a:r>
              <a:rPr lang="en-US" sz="2000" dirty="0"/>
              <a:t>CHALLENGES WITHIN THE SYSTEM</a:t>
            </a:r>
            <a:endParaRPr lang="en-IN" sz="2000" dirty="0"/>
          </a:p>
        </p:txBody>
      </p:sp>
      <p:sp>
        <p:nvSpPr>
          <p:cNvPr id="4" name="TextBox 3">
            <a:extLst>
              <a:ext uri="{FF2B5EF4-FFF2-40B4-BE49-F238E27FC236}">
                <a16:creationId xmlns:a16="http://schemas.microsoft.com/office/drawing/2014/main" id="{7C76425A-2F77-2A2E-19A0-861AD2D99A90}"/>
              </a:ext>
            </a:extLst>
          </p:cNvPr>
          <p:cNvSpPr txBox="1"/>
          <p:nvPr/>
        </p:nvSpPr>
        <p:spPr>
          <a:xfrm>
            <a:off x="1362075" y="1428750"/>
            <a:ext cx="5334000" cy="2862322"/>
          </a:xfrm>
          <a:prstGeom prst="rect">
            <a:avLst/>
          </a:prstGeom>
          <a:noFill/>
        </p:spPr>
        <p:txBody>
          <a:bodyPr wrap="square" rtlCol="0">
            <a:spAutoFit/>
          </a:bodyPr>
          <a:lstStyle/>
          <a:p>
            <a:pPr marL="342900" indent="-342900" algn="just">
              <a:buFont typeface="+mj-lt"/>
              <a:buAutoNum type="arabicPeriod"/>
            </a:pPr>
            <a:r>
              <a:rPr lang="en-US" sz="1800" dirty="0">
                <a:ea typeface="Martel Sans"/>
              </a:rPr>
              <a:t>Communication and Coordination</a:t>
            </a:r>
          </a:p>
          <a:p>
            <a:pPr marL="342900" indent="-342900" algn="just">
              <a:buFont typeface="+mj-lt"/>
              <a:buAutoNum type="arabicPeriod"/>
            </a:pPr>
            <a:endParaRPr lang="en-IN" sz="1800" dirty="0">
              <a:ea typeface="Martel Sans"/>
            </a:endParaRPr>
          </a:p>
          <a:p>
            <a:pPr marL="342900" indent="-342900" algn="just">
              <a:buFont typeface="+mj-lt"/>
              <a:buAutoNum type="arabicPeriod"/>
            </a:pPr>
            <a:r>
              <a:rPr lang="en-IN" sz="1800" dirty="0">
                <a:ea typeface="Martel Sans"/>
              </a:rPr>
              <a:t> </a:t>
            </a:r>
            <a:r>
              <a:rPr lang="en-US" sz="1800" dirty="0">
                <a:ea typeface="Martel Sans"/>
              </a:rPr>
              <a:t>Logistical Challenges</a:t>
            </a:r>
          </a:p>
          <a:p>
            <a:pPr marL="342900" indent="-342900" algn="just">
              <a:buFont typeface="+mj-lt"/>
              <a:buAutoNum type="arabicPeriod"/>
            </a:pPr>
            <a:endParaRPr lang="en-IN" sz="1800" dirty="0">
              <a:ea typeface="Martel Sans"/>
            </a:endParaRPr>
          </a:p>
          <a:p>
            <a:pPr marL="342900" indent="-342900" algn="just">
              <a:buFont typeface="+mj-lt"/>
              <a:buAutoNum type="arabicPeriod"/>
            </a:pPr>
            <a:r>
              <a:rPr lang="en-IN" sz="1800" dirty="0">
                <a:ea typeface="Martel Sans"/>
              </a:rPr>
              <a:t> </a:t>
            </a:r>
            <a:r>
              <a:rPr lang="en-US" sz="1800" dirty="0">
                <a:ea typeface="Martel Sans"/>
              </a:rPr>
              <a:t>Resource Allocation</a:t>
            </a:r>
          </a:p>
          <a:p>
            <a:pPr marL="342900" indent="-342900" algn="just">
              <a:buFont typeface="+mj-lt"/>
              <a:buAutoNum type="arabicPeriod"/>
            </a:pPr>
            <a:endParaRPr lang="en-IN" sz="1800" dirty="0">
              <a:ea typeface="Martel Sans"/>
            </a:endParaRPr>
          </a:p>
          <a:p>
            <a:pPr marL="342900" indent="-342900" algn="just">
              <a:buFont typeface="+mj-lt"/>
              <a:buAutoNum type="arabicPeriod"/>
            </a:pPr>
            <a:r>
              <a:rPr lang="en-IN" sz="1800" dirty="0">
                <a:ea typeface="Martel Sans"/>
              </a:rPr>
              <a:t> </a:t>
            </a:r>
            <a:r>
              <a:rPr lang="en-US" sz="1800" dirty="0">
                <a:ea typeface="Martel Sans"/>
              </a:rPr>
              <a:t>Community Engagement</a:t>
            </a:r>
          </a:p>
          <a:p>
            <a:pPr marL="342900" indent="-342900" algn="just">
              <a:buFont typeface="+mj-lt"/>
              <a:buAutoNum type="arabicPeriod"/>
            </a:pPr>
            <a:endParaRPr lang="en-IN" sz="1800" dirty="0">
              <a:ea typeface="Martel Sans"/>
            </a:endParaRPr>
          </a:p>
          <a:p>
            <a:pPr marL="342900" indent="-342900" algn="just">
              <a:buFont typeface="+mj-lt"/>
              <a:buAutoNum type="arabicPeriod"/>
            </a:pPr>
            <a:r>
              <a:rPr lang="en-IN" sz="1800" dirty="0">
                <a:ea typeface="Martel Sans"/>
              </a:rPr>
              <a:t> </a:t>
            </a:r>
            <a:r>
              <a:rPr lang="en-US" sz="1800" dirty="0">
                <a:ea typeface="Martel Sans"/>
              </a:rPr>
              <a:t>Environmental Impact</a:t>
            </a:r>
          </a:p>
          <a:p>
            <a:endParaRPr lang="en-IN" dirty="0"/>
          </a:p>
        </p:txBody>
      </p:sp>
    </p:spTree>
    <p:extLst>
      <p:ext uri="{BB962C8B-B14F-4D97-AF65-F5344CB8AC3E}">
        <p14:creationId xmlns:p14="http://schemas.microsoft.com/office/powerpoint/2010/main" val="4126964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DC2F94-4263-58EE-3511-96C00641F848}"/>
              </a:ext>
            </a:extLst>
          </p:cNvPr>
          <p:cNvSpPr>
            <a:spLocks noGrp="1"/>
          </p:cNvSpPr>
          <p:nvPr>
            <p:ph type="sldNum" sz="quarter" idx="12"/>
          </p:nvPr>
        </p:nvSpPr>
        <p:spPr/>
        <p:txBody>
          <a:bodyPr/>
          <a:lstStyle/>
          <a:p>
            <a:fld id="{20A0147F-7893-4BA3-AB6A-CC61BF2FAABE}" type="slidenum">
              <a:rPr lang="en-IN" smtClean="0"/>
              <a:t>21</a:t>
            </a:fld>
            <a:endParaRPr lang="en-IN"/>
          </a:p>
        </p:txBody>
      </p:sp>
      <p:sp>
        <p:nvSpPr>
          <p:cNvPr id="7" name="Rectangle 6">
            <a:extLst>
              <a:ext uri="{FF2B5EF4-FFF2-40B4-BE49-F238E27FC236}">
                <a16:creationId xmlns:a16="http://schemas.microsoft.com/office/drawing/2014/main" id="{E3078DCC-30E9-0A15-F3FC-3EF74A71264B}"/>
              </a:ext>
            </a:extLst>
          </p:cNvPr>
          <p:cNvSpPr/>
          <p:nvPr/>
        </p:nvSpPr>
        <p:spPr>
          <a:xfrm>
            <a:off x="276223" y="424933"/>
            <a:ext cx="4000502" cy="6213991"/>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1800" dirty="0">
              <a:ea typeface="Martel Sans"/>
            </a:endParaRPr>
          </a:p>
        </p:txBody>
      </p:sp>
      <p:sp>
        <p:nvSpPr>
          <p:cNvPr id="8" name="Rectangle 7">
            <a:extLst>
              <a:ext uri="{FF2B5EF4-FFF2-40B4-BE49-F238E27FC236}">
                <a16:creationId xmlns:a16="http://schemas.microsoft.com/office/drawing/2014/main" id="{030A1BDC-9931-785E-41E3-5046E046D69F}"/>
              </a:ext>
            </a:extLst>
          </p:cNvPr>
          <p:cNvSpPr/>
          <p:nvPr/>
        </p:nvSpPr>
        <p:spPr>
          <a:xfrm>
            <a:off x="4350543" y="424933"/>
            <a:ext cx="3781425" cy="6213991"/>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1800" dirty="0">
              <a:ea typeface="Martel Sans"/>
            </a:endParaRPr>
          </a:p>
        </p:txBody>
      </p:sp>
      <p:sp>
        <p:nvSpPr>
          <p:cNvPr id="9" name="Rectangle 8">
            <a:extLst>
              <a:ext uri="{FF2B5EF4-FFF2-40B4-BE49-F238E27FC236}">
                <a16:creationId xmlns:a16="http://schemas.microsoft.com/office/drawing/2014/main" id="{83F50564-00EE-0655-F62F-8F5C0000C316}"/>
              </a:ext>
            </a:extLst>
          </p:cNvPr>
          <p:cNvSpPr/>
          <p:nvPr/>
        </p:nvSpPr>
        <p:spPr>
          <a:xfrm>
            <a:off x="8224838" y="424933"/>
            <a:ext cx="3781425" cy="6213991"/>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1800" dirty="0">
              <a:ea typeface="Martel Sans"/>
            </a:endParaRPr>
          </a:p>
        </p:txBody>
      </p:sp>
      <p:sp>
        <p:nvSpPr>
          <p:cNvPr id="10" name="TextBox 9">
            <a:extLst>
              <a:ext uri="{FF2B5EF4-FFF2-40B4-BE49-F238E27FC236}">
                <a16:creationId xmlns:a16="http://schemas.microsoft.com/office/drawing/2014/main" id="{48EC842A-1ECA-C47F-2620-2E812CA8838C}"/>
              </a:ext>
            </a:extLst>
          </p:cNvPr>
          <p:cNvSpPr txBox="1"/>
          <p:nvPr/>
        </p:nvSpPr>
        <p:spPr>
          <a:xfrm>
            <a:off x="552447" y="539750"/>
            <a:ext cx="3924301" cy="400110"/>
          </a:xfrm>
          <a:prstGeom prst="rect">
            <a:avLst/>
          </a:prstGeom>
          <a:noFill/>
        </p:spPr>
        <p:txBody>
          <a:bodyPr wrap="square" rtlCol="0">
            <a:spAutoFit/>
          </a:bodyPr>
          <a:lstStyle/>
          <a:p>
            <a:r>
              <a:rPr lang="en-US" sz="2000" dirty="0"/>
              <a:t>Communication and coordination</a:t>
            </a:r>
            <a:endParaRPr lang="en-IN" sz="2000" dirty="0"/>
          </a:p>
        </p:txBody>
      </p:sp>
      <p:sp>
        <p:nvSpPr>
          <p:cNvPr id="11" name="TextBox 10">
            <a:extLst>
              <a:ext uri="{FF2B5EF4-FFF2-40B4-BE49-F238E27FC236}">
                <a16:creationId xmlns:a16="http://schemas.microsoft.com/office/drawing/2014/main" id="{9538FA47-5316-D322-F0EE-41841EA3CB76}"/>
              </a:ext>
            </a:extLst>
          </p:cNvPr>
          <p:cNvSpPr txBox="1"/>
          <p:nvPr/>
        </p:nvSpPr>
        <p:spPr>
          <a:xfrm>
            <a:off x="5133975" y="539750"/>
            <a:ext cx="2714625" cy="400110"/>
          </a:xfrm>
          <a:prstGeom prst="rect">
            <a:avLst/>
          </a:prstGeom>
          <a:noFill/>
        </p:spPr>
        <p:txBody>
          <a:bodyPr wrap="square" rtlCol="0">
            <a:spAutoFit/>
          </a:bodyPr>
          <a:lstStyle/>
          <a:p>
            <a:r>
              <a:rPr lang="en-US" sz="2000" dirty="0"/>
              <a:t>Logistic challenges</a:t>
            </a:r>
            <a:endParaRPr lang="en-IN" sz="2000" dirty="0"/>
          </a:p>
        </p:txBody>
      </p:sp>
      <p:sp>
        <p:nvSpPr>
          <p:cNvPr id="12" name="TextBox 11">
            <a:extLst>
              <a:ext uri="{FF2B5EF4-FFF2-40B4-BE49-F238E27FC236}">
                <a16:creationId xmlns:a16="http://schemas.microsoft.com/office/drawing/2014/main" id="{CDD84E08-162F-1739-121C-58AD8D0E19F0}"/>
              </a:ext>
            </a:extLst>
          </p:cNvPr>
          <p:cNvSpPr txBox="1"/>
          <p:nvPr/>
        </p:nvSpPr>
        <p:spPr>
          <a:xfrm>
            <a:off x="8996362" y="539750"/>
            <a:ext cx="2828925" cy="400110"/>
          </a:xfrm>
          <a:prstGeom prst="rect">
            <a:avLst/>
          </a:prstGeom>
          <a:noFill/>
        </p:spPr>
        <p:txBody>
          <a:bodyPr wrap="square" rtlCol="0">
            <a:spAutoFit/>
          </a:bodyPr>
          <a:lstStyle/>
          <a:p>
            <a:r>
              <a:rPr lang="en-US" sz="2000" dirty="0"/>
              <a:t>Resource Allocation</a:t>
            </a:r>
            <a:endParaRPr lang="en-IN" sz="2000" dirty="0"/>
          </a:p>
        </p:txBody>
      </p:sp>
      <p:sp>
        <p:nvSpPr>
          <p:cNvPr id="13" name="TextBox 12">
            <a:extLst>
              <a:ext uri="{FF2B5EF4-FFF2-40B4-BE49-F238E27FC236}">
                <a16:creationId xmlns:a16="http://schemas.microsoft.com/office/drawing/2014/main" id="{D1C3F95A-E036-3F52-5FCE-032D997D4DAA}"/>
              </a:ext>
            </a:extLst>
          </p:cNvPr>
          <p:cNvSpPr txBox="1"/>
          <p:nvPr/>
        </p:nvSpPr>
        <p:spPr>
          <a:xfrm>
            <a:off x="8610600" y="1305341"/>
            <a:ext cx="3167063" cy="4247317"/>
          </a:xfrm>
          <a:prstGeom prst="rect">
            <a:avLst/>
          </a:prstGeom>
          <a:noFill/>
        </p:spPr>
        <p:txBody>
          <a:bodyPr wrap="square" rtlCol="0">
            <a:spAutoFit/>
          </a:bodyPr>
          <a:lstStyle/>
          <a:p>
            <a:pPr marL="285750" indent="-285750">
              <a:buFont typeface="Arial" panose="020B0604020202020204" pitchFamily="34" charset="0"/>
              <a:buChar char="•"/>
            </a:pPr>
            <a:r>
              <a:rPr lang="en-US" sz="1800" dirty="0"/>
              <a:t>Include limited resources, unpredictable demand, and competing priorities.</a:t>
            </a:r>
          </a:p>
          <a:p>
            <a:endParaRPr lang="en-IN" sz="1800" dirty="0"/>
          </a:p>
          <a:p>
            <a:pPr marL="285750" indent="-285750">
              <a:buFont typeface="Arial" panose="020B0604020202020204" pitchFamily="34" charset="0"/>
              <a:buChar char="•"/>
            </a:pPr>
            <a:r>
              <a:rPr lang="en-US" sz="1800" dirty="0"/>
              <a:t>Utilizing data analytics to predict demand, optimize routes, and allocate resources efficiently.</a:t>
            </a:r>
          </a:p>
          <a:p>
            <a:endParaRPr lang="en-IN" sz="1800" dirty="0"/>
          </a:p>
          <a:p>
            <a:pPr marL="285750" indent="-285750">
              <a:buFont typeface="Arial" panose="020B0604020202020204" pitchFamily="34" charset="0"/>
              <a:buChar char="•"/>
            </a:pPr>
            <a:r>
              <a:rPr lang="en-IN" sz="1800" dirty="0"/>
              <a:t> </a:t>
            </a:r>
            <a:r>
              <a:rPr lang="en-US" sz="1800" dirty="0"/>
              <a:t>Introduction to priority-based resource allocation. Categorizing resources based on urgency and importance.</a:t>
            </a:r>
          </a:p>
          <a:p>
            <a:endParaRPr lang="en-IN" dirty="0"/>
          </a:p>
        </p:txBody>
      </p:sp>
      <p:sp>
        <p:nvSpPr>
          <p:cNvPr id="14" name="TextBox 13">
            <a:extLst>
              <a:ext uri="{FF2B5EF4-FFF2-40B4-BE49-F238E27FC236}">
                <a16:creationId xmlns:a16="http://schemas.microsoft.com/office/drawing/2014/main" id="{24AA76E3-5420-D5AF-7CB8-55C3EDD63F9B}"/>
              </a:ext>
            </a:extLst>
          </p:cNvPr>
          <p:cNvSpPr txBox="1"/>
          <p:nvPr/>
        </p:nvSpPr>
        <p:spPr>
          <a:xfrm>
            <a:off x="94056" y="939860"/>
            <a:ext cx="4219578" cy="5345053"/>
          </a:xfrm>
          <a:prstGeom prst="rect">
            <a:avLst/>
          </a:prstGeom>
          <a:noFill/>
        </p:spPr>
        <p:txBody>
          <a:bodyPr wrap="square" rtlCol="0">
            <a:spAutoFit/>
          </a:bodyPr>
          <a:lstStyle/>
          <a:p>
            <a:pPr>
              <a:lnSpc>
                <a:spcPts val="2799"/>
              </a:lnSpc>
            </a:pPr>
            <a:endParaRPr lang="en-US" sz="2000" b="1" dirty="0">
              <a:latin typeface="Martel Sans"/>
              <a:ea typeface="Martel Sans"/>
            </a:endParaRPr>
          </a:p>
          <a:p>
            <a:pPr marL="342900" indent="-342900">
              <a:buFont typeface="Arial" panose="020B0604020202020204" pitchFamily="34" charset="0"/>
              <a:buChar char="•"/>
            </a:pPr>
            <a:r>
              <a:rPr lang="en-US" sz="1800" dirty="0"/>
              <a:t>Effective communication can better the flow of information between the different parties involved in the supply chain, helping to ensure that resources are allocated efficiently and quickly.</a:t>
            </a:r>
            <a:endParaRPr lang="en-IN" sz="1800" dirty="0"/>
          </a:p>
          <a:p>
            <a:pPr marL="285750" indent="-285750">
              <a:lnSpc>
                <a:spcPts val="2799"/>
              </a:lnSpc>
              <a:buFont typeface="Arial" panose="020B0604020202020204" pitchFamily="34" charset="0"/>
              <a:buChar char="•"/>
            </a:pPr>
            <a:r>
              <a:rPr lang="en-US" sz="1800" dirty="0"/>
              <a:t>Coordination between supply chain partners can also ensure that everyone is aware of the needs and goals of the relief effort, allowing for more effective resource management.</a:t>
            </a:r>
            <a:endParaRPr lang="en-IN" sz="1800" dirty="0"/>
          </a:p>
          <a:p>
            <a:pPr marL="285750" indent="-285750">
              <a:lnSpc>
                <a:spcPts val="2799"/>
              </a:lnSpc>
              <a:buFont typeface="Arial" panose="020B0604020202020204" pitchFamily="34" charset="0"/>
              <a:buChar char="•"/>
            </a:pPr>
            <a:r>
              <a:rPr lang="en-US" sz="1800" dirty="0"/>
              <a:t>Using technology such as blockchain can help increase transparency and security in the supply chain, making it easier to track and manage resources.</a:t>
            </a:r>
          </a:p>
          <a:p>
            <a:endParaRPr lang="en-IN" dirty="0"/>
          </a:p>
        </p:txBody>
      </p:sp>
      <p:sp>
        <p:nvSpPr>
          <p:cNvPr id="15" name="TextBox 14">
            <a:extLst>
              <a:ext uri="{FF2B5EF4-FFF2-40B4-BE49-F238E27FC236}">
                <a16:creationId xmlns:a16="http://schemas.microsoft.com/office/drawing/2014/main" id="{3FB2B76C-DB0F-4870-74DF-312D82D240C6}"/>
              </a:ext>
            </a:extLst>
          </p:cNvPr>
          <p:cNvSpPr txBox="1"/>
          <p:nvPr/>
        </p:nvSpPr>
        <p:spPr>
          <a:xfrm>
            <a:off x="4521994" y="1305341"/>
            <a:ext cx="3509963" cy="3693319"/>
          </a:xfrm>
          <a:prstGeom prst="rect">
            <a:avLst/>
          </a:prstGeom>
          <a:noFill/>
        </p:spPr>
        <p:txBody>
          <a:bodyPr wrap="square" rtlCol="0">
            <a:spAutoFit/>
          </a:bodyPr>
          <a:lstStyle/>
          <a:p>
            <a:pPr marL="285750" indent="-285750">
              <a:buFont typeface="Arial" panose="020B0604020202020204" pitchFamily="34" charset="0"/>
              <a:buChar char="•"/>
            </a:pPr>
            <a:r>
              <a:rPr lang="en-US" sz="1800" dirty="0"/>
              <a:t>Include limited resources, unpredictable demand, and competing priorities.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Utilizing data analytics to predict demand, optimize routes, and allocate resources efficiently.</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Introduction to priority-based resource allocation. Categorizing resources based on urgency and importance.</a:t>
            </a:r>
          </a:p>
          <a:p>
            <a:endParaRPr lang="en-IN" dirty="0"/>
          </a:p>
        </p:txBody>
      </p:sp>
    </p:spTree>
    <p:extLst>
      <p:ext uri="{BB962C8B-B14F-4D97-AF65-F5344CB8AC3E}">
        <p14:creationId xmlns:p14="http://schemas.microsoft.com/office/powerpoint/2010/main" val="609853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20B547-DEDA-0D50-63E7-CE1035D14F71}"/>
              </a:ext>
            </a:extLst>
          </p:cNvPr>
          <p:cNvSpPr>
            <a:spLocks noGrp="1"/>
          </p:cNvSpPr>
          <p:nvPr>
            <p:ph type="sldNum" sz="quarter" idx="12"/>
          </p:nvPr>
        </p:nvSpPr>
        <p:spPr/>
        <p:txBody>
          <a:bodyPr/>
          <a:lstStyle/>
          <a:p>
            <a:fld id="{20A0147F-7893-4BA3-AB6A-CC61BF2FAABE}" type="slidenum">
              <a:rPr lang="en-IN" smtClean="0"/>
              <a:t>22</a:t>
            </a:fld>
            <a:endParaRPr lang="en-IN"/>
          </a:p>
        </p:txBody>
      </p:sp>
      <p:sp>
        <p:nvSpPr>
          <p:cNvPr id="4" name="TextBox 3">
            <a:extLst>
              <a:ext uri="{FF2B5EF4-FFF2-40B4-BE49-F238E27FC236}">
                <a16:creationId xmlns:a16="http://schemas.microsoft.com/office/drawing/2014/main" id="{38B651A1-986E-7295-8378-F664563CE472}"/>
              </a:ext>
            </a:extLst>
          </p:cNvPr>
          <p:cNvSpPr txBox="1"/>
          <p:nvPr/>
        </p:nvSpPr>
        <p:spPr>
          <a:xfrm>
            <a:off x="2743200" y="0"/>
            <a:ext cx="6096000" cy="781624"/>
          </a:xfrm>
          <a:prstGeom prst="rect">
            <a:avLst/>
          </a:prstGeom>
          <a:noFill/>
        </p:spPr>
        <p:txBody>
          <a:bodyPr wrap="square">
            <a:spAutoFit/>
          </a:bodyPr>
          <a:lstStyle/>
          <a:p>
            <a:pPr algn="ctr">
              <a:lnSpc>
                <a:spcPts val="2799"/>
              </a:lnSpc>
            </a:pPr>
            <a:endParaRPr lang="en-IN" sz="1800" u="sng" dirty="0">
              <a:solidFill>
                <a:srgbClr val="C00000"/>
              </a:solidFill>
              <a:latin typeface="Martel Sans"/>
              <a:ea typeface="Martel Sans"/>
            </a:endParaRPr>
          </a:p>
          <a:p>
            <a:pPr algn="ctr">
              <a:lnSpc>
                <a:spcPts val="2799"/>
              </a:lnSpc>
            </a:pPr>
            <a:r>
              <a:rPr lang="en-IN" sz="2000" u="sng" dirty="0">
                <a:ea typeface="Martel Sans"/>
              </a:rPr>
              <a:t>Structural distribution of finance</a:t>
            </a:r>
          </a:p>
        </p:txBody>
      </p:sp>
      <p:pic>
        <p:nvPicPr>
          <p:cNvPr id="5" name="Picture 4" descr="C:\Users\Mayank\Downloads\WhatsApp Image 2023-11-30 at 6.16.50 PM.jpeg">
            <a:extLst>
              <a:ext uri="{FF2B5EF4-FFF2-40B4-BE49-F238E27FC236}">
                <a16:creationId xmlns:a16="http://schemas.microsoft.com/office/drawing/2014/main" id="{E6B61AF0-0DF3-2097-E0B3-C353DB38F2C5}"/>
              </a:ext>
            </a:extLst>
          </p:cNvPr>
          <p:cNvPicPr>
            <a:picLocks noChangeAspect="1" noChangeArrowheads="1"/>
          </p:cNvPicPr>
          <p:nvPr/>
        </p:nvPicPr>
        <p:blipFill>
          <a:blip r:embed="rId2"/>
          <a:srcRect/>
          <a:stretch>
            <a:fillRect/>
          </a:stretch>
        </p:blipFill>
        <p:spPr bwMode="auto">
          <a:xfrm>
            <a:off x="2581275" y="1004261"/>
            <a:ext cx="6572109" cy="5129451"/>
          </a:xfrm>
          <a:prstGeom prst="rect">
            <a:avLst/>
          </a:prstGeom>
          <a:noFill/>
        </p:spPr>
      </p:pic>
    </p:spTree>
    <p:extLst>
      <p:ext uri="{BB962C8B-B14F-4D97-AF65-F5344CB8AC3E}">
        <p14:creationId xmlns:p14="http://schemas.microsoft.com/office/powerpoint/2010/main" val="3813353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27348B-E5F8-8B06-2CF0-74F2AD5BAE40}"/>
              </a:ext>
            </a:extLst>
          </p:cNvPr>
          <p:cNvSpPr>
            <a:spLocks noGrp="1"/>
          </p:cNvSpPr>
          <p:nvPr>
            <p:ph type="sldNum" sz="quarter" idx="12"/>
          </p:nvPr>
        </p:nvSpPr>
        <p:spPr/>
        <p:txBody>
          <a:bodyPr/>
          <a:lstStyle/>
          <a:p>
            <a:fld id="{20A0147F-7893-4BA3-AB6A-CC61BF2FAABE}" type="slidenum">
              <a:rPr lang="en-IN" smtClean="0"/>
              <a:t>23</a:t>
            </a:fld>
            <a:endParaRPr lang="en-IN"/>
          </a:p>
        </p:txBody>
      </p:sp>
      <p:sp>
        <p:nvSpPr>
          <p:cNvPr id="4" name="TextBox 3">
            <a:extLst>
              <a:ext uri="{FF2B5EF4-FFF2-40B4-BE49-F238E27FC236}">
                <a16:creationId xmlns:a16="http://schemas.microsoft.com/office/drawing/2014/main" id="{D98AE230-2298-BEF3-A149-21990FA3CF33}"/>
              </a:ext>
            </a:extLst>
          </p:cNvPr>
          <p:cNvSpPr txBox="1"/>
          <p:nvPr/>
        </p:nvSpPr>
        <p:spPr>
          <a:xfrm>
            <a:off x="1524000" y="486460"/>
            <a:ext cx="9144000" cy="707886"/>
          </a:xfrm>
          <a:prstGeom prst="rect">
            <a:avLst/>
          </a:prstGeom>
          <a:noFill/>
        </p:spPr>
        <p:txBody>
          <a:bodyPr wrap="square">
            <a:spAutoFit/>
          </a:bodyPr>
          <a:lstStyle/>
          <a:p>
            <a:pPr algn="ctr"/>
            <a:r>
              <a:rPr lang="en-US" sz="2000" b="1" dirty="0"/>
              <a:t>Cash transfer from SDRF to disaster affected people including cash assistance to women for their empowerment</a:t>
            </a:r>
            <a:endParaRPr lang="en-IN" sz="2000" b="1" dirty="0"/>
          </a:p>
        </p:txBody>
      </p:sp>
      <p:sp>
        <p:nvSpPr>
          <p:cNvPr id="5" name="TextBox 4">
            <a:extLst>
              <a:ext uri="{FF2B5EF4-FFF2-40B4-BE49-F238E27FC236}">
                <a16:creationId xmlns:a16="http://schemas.microsoft.com/office/drawing/2014/main" id="{42FABF74-370E-C4B9-25BC-EBA2D9D80BDC}"/>
              </a:ext>
            </a:extLst>
          </p:cNvPr>
          <p:cNvSpPr txBox="1"/>
          <p:nvPr/>
        </p:nvSpPr>
        <p:spPr>
          <a:xfrm>
            <a:off x="1223962" y="1543050"/>
            <a:ext cx="9972675" cy="3970318"/>
          </a:xfrm>
          <a:prstGeom prst="rect">
            <a:avLst/>
          </a:prstGeom>
          <a:noFill/>
        </p:spPr>
        <p:txBody>
          <a:bodyPr wrap="square" rtlCol="0">
            <a:spAutoFit/>
          </a:bodyPr>
          <a:lstStyle/>
          <a:p>
            <a:pPr marL="285750" indent="-285750">
              <a:buFont typeface="Arial" panose="020B0604020202020204" pitchFamily="34" charset="0"/>
              <a:buChar char="•"/>
            </a:pPr>
            <a:r>
              <a:rPr lang="en-US" dirty="0"/>
              <a:t>At present, there is no provision in the norms prescribed by the Ministry of Home Affairs for cash transfer of assistance to victims of disasters including cash assistance to women for their empowerment.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XV Finance Commission had specifically considered this issue and mentioned in their report that at the community and household level, disaster funds also need to be considered as means of transfer of resources to the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Given the gender imbalances within households, the Commission has observed that cash assistance should be transferred to families in a way that women members of the household also get access to the money.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is an area which requires significant reforms in recognizing the legal rights of women and their central role in ensuring the wellbeing of families.</a:t>
            </a:r>
            <a:endParaRPr lang="en-IN" dirty="0"/>
          </a:p>
        </p:txBody>
      </p:sp>
    </p:spTree>
    <p:extLst>
      <p:ext uri="{BB962C8B-B14F-4D97-AF65-F5344CB8AC3E}">
        <p14:creationId xmlns:p14="http://schemas.microsoft.com/office/powerpoint/2010/main" val="2776508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txBody>
          <a:bodyPr/>
          <a:lstStyle/>
          <a:p>
            <a:endParaRPr lang="en-IN"/>
          </a:p>
        </p:txBody>
      </p:sp>
      <p:sp>
        <p:nvSpPr>
          <p:cNvPr id="3" name="Shape 1"/>
          <p:cNvSpPr/>
          <p:nvPr/>
        </p:nvSpPr>
        <p:spPr>
          <a:xfrm>
            <a:off x="0" y="0"/>
            <a:ext cx="12192000" cy="6858000"/>
          </a:xfrm>
          <a:prstGeom prst="rect">
            <a:avLst/>
          </a:prstGeom>
          <a:solidFill>
            <a:srgbClr val="FFFFFF"/>
          </a:solidFill>
          <a:ln w="13811">
            <a:solidFill>
              <a:srgbClr val="E5E0DF"/>
            </a:solidFill>
            <a:prstDash val="solid"/>
          </a:ln>
        </p:spPr>
        <p:txBody>
          <a:bodyPr/>
          <a:lstStyle/>
          <a:p>
            <a:endParaRPr lang="en-IN"/>
          </a:p>
        </p:txBody>
      </p:sp>
      <p:sp>
        <p:nvSpPr>
          <p:cNvPr id="4" name="Text 2"/>
          <p:cNvSpPr/>
          <p:nvPr/>
        </p:nvSpPr>
        <p:spPr>
          <a:xfrm>
            <a:off x="1698328" y="1522215"/>
            <a:ext cx="7569200" cy="578644"/>
          </a:xfrm>
          <a:prstGeom prst="rect">
            <a:avLst/>
          </a:prstGeom>
          <a:noFill/>
          <a:ln/>
        </p:spPr>
        <p:txBody>
          <a:bodyPr wrap="none" rtlCol="0" anchor="t"/>
          <a:lstStyle/>
          <a:p>
            <a:pPr>
              <a:lnSpc>
                <a:spcPts val="4556"/>
              </a:lnSpc>
            </a:pPr>
            <a:r>
              <a:rPr lang="en-US" sz="3645" dirty="0">
                <a:solidFill>
                  <a:srgbClr val="272D45"/>
                </a:solidFill>
                <a:ea typeface="Kanit" pitchFamily="34" charset="-122"/>
                <a:cs typeface="Kanit" pitchFamily="34" charset="-120"/>
              </a:rPr>
              <a:t>Benefits of Implementing the System</a:t>
            </a:r>
            <a:endParaRPr lang="en-US" sz="3645" dirty="0"/>
          </a:p>
        </p:txBody>
      </p:sp>
      <p:sp>
        <p:nvSpPr>
          <p:cNvPr id="5" name="Text 3"/>
          <p:cNvSpPr/>
          <p:nvPr/>
        </p:nvSpPr>
        <p:spPr>
          <a:xfrm>
            <a:off x="1698328" y="2563714"/>
            <a:ext cx="2221905" cy="347068"/>
          </a:xfrm>
          <a:prstGeom prst="rect">
            <a:avLst/>
          </a:prstGeom>
          <a:noFill/>
          <a:ln/>
        </p:spPr>
        <p:txBody>
          <a:bodyPr wrap="none" rtlCol="0" anchor="t"/>
          <a:lstStyle/>
          <a:p>
            <a:pPr>
              <a:lnSpc>
                <a:spcPts val="2734"/>
              </a:lnSpc>
            </a:pPr>
            <a:r>
              <a:rPr lang="en-US" sz="2187" b="1" dirty="0">
                <a:solidFill>
                  <a:srgbClr val="272D45"/>
                </a:solidFill>
                <a:ea typeface="Kanit" pitchFamily="34" charset="-122"/>
                <a:cs typeface="Kanit" pitchFamily="34" charset="-120"/>
              </a:rPr>
              <a:t>Efficiency</a:t>
            </a:r>
            <a:endParaRPr lang="en-US" sz="2187" b="1" dirty="0"/>
          </a:p>
        </p:txBody>
      </p:sp>
      <p:sp>
        <p:nvSpPr>
          <p:cNvPr id="6" name="Text 4"/>
          <p:cNvSpPr/>
          <p:nvPr/>
        </p:nvSpPr>
        <p:spPr>
          <a:xfrm>
            <a:off x="1698328" y="3095923"/>
            <a:ext cx="2630289" cy="1777008"/>
          </a:xfrm>
          <a:prstGeom prst="rect">
            <a:avLst/>
          </a:prstGeom>
          <a:noFill/>
          <a:ln/>
        </p:spPr>
        <p:txBody>
          <a:bodyPr wrap="square" rtlCol="0" anchor="t"/>
          <a:lstStyle/>
          <a:p>
            <a:pPr>
              <a:lnSpc>
                <a:spcPts val="2332"/>
              </a:lnSpc>
            </a:pPr>
            <a:r>
              <a:rPr lang="en-US" dirty="0">
                <a:solidFill>
                  <a:srgbClr val="2C3249"/>
                </a:solidFill>
                <a:ea typeface="Martel Sans" pitchFamily="34" charset="-122"/>
                <a:cs typeface="Martel Sans" pitchFamily="34" charset="-120"/>
              </a:rPr>
              <a:t>Streamline relief operations, reduce response time, and optimize resource allocation, enabling faster and more targeted support for flood-affected communities.</a:t>
            </a:r>
            <a:endParaRPr lang="en-US" dirty="0"/>
          </a:p>
        </p:txBody>
      </p:sp>
      <p:sp>
        <p:nvSpPr>
          <p:cNvPr id="7" name="Text 5"/>
          <p:cNvSpPr/>
          <p:nvPr/>
        </p:nvSpPr>
        <p:spPr>
          <a:xfrm>
            <a:off x="4786610" y="2563714"/>
            <a:ext cx="2221905" cy="347068"/>
          </a:xfrm>
          <a:prstGeom prst="rect">
            <a:avLst/>
          </a:prstGeom>
          <a:noFill/>
          <a:ln/>
        </p:spPr>
        <p:txBody>
          <a:bodyPr wrap="none" rtlCol="0" anchor="t"/>
          <a:lstStyle/>
          <a:p>
            <a:pPr>
              <a:lnSpc>
                <a:spcPts val="2734"/>
              </a:lnSpc>
            </a:pPr>
            <a:r>
              <a:rPr lang="en-US" sz="2187" b="1" dirty="0">
                <a:solidFill>
                  <a:srgbClr val="272D45"/>
                </a:solidFill>
                <a:ea typeface="Kanit" pitchFamily="34" charset="-122"/>
                <a:cs typeface="Kanit" pitchFamily="34" charset="-120"/>
              </a:rPr>
              <a:t>Transparency</a:t>
            </a:r>
            <a:endParaRPr lang="en-US" sz="2187" b="1" dirty="0"/>
          </a:p>
        </p:txBody>
      </p:sp>
      <p:sp>
        <p:nvSpPr>
          <p:cNvPr id="8" name="Text 6"/>
          <p:cNvSpPr/>
          <p:nvPr/>
        </p:nvSpPr>
        <p:spPr>
          <a:xfrm>
            <a:off x="4786611" y="3095923"/>
            <a:ext cx="2630289" cy="2073176"/>
          </a:xfrm>
          <a:prstGeom prst="rect">
            <a:avLst/>
          </a:prstGeom>
          <a:noFill/>
          <a:ln/>
        </p:spPr>
        <p:txBody>
          <a:bodyPr wrap="square" rtlCol="0" anchor="t"/>
          <a:lstStyle/>
          <a:p>
            <a:pPr>
              <a:lnSpc>
                <a:spcPts val="2332"/>
              </a:lnSpc>
            </a:pPr>
            <a:r>
              <a:rPr lang="en-US" dirty="0">
                <a:solidFill>
                  <a:srgbClr val="2C3249"/>
                </a:solidFill>
                <a:ea typeface="Martel Sans" pitchFamily="34" charset="-122"/>
                <a:cs typeface="Martel Sans" pitchFamily="34" charset="-120"/>
              </a:rPr>
              <a:t>Enable real-time tracking of relief materials, monitoring of distribution, and effective coordination among stakeholders, ensuring transparency and accountability</a:t>
            </a:r>
            <a:r>
              <a:rPr lang="en-US" sz="1458" dirty="0">
                <a:solidFill>
                  <a:srgbClr val="2C3249"/>
                </a:solidFill>
                <a:latin typeface="Martel Sans" pitchFamily="34" charset="0"/>
                <a:ea typeface="Martel Sans" pitchFamily="34" charset="-122"/>
                <a:cs typeface="Martel Sans" pitchFamily="34" charset="-120"/>
              </a:rPr>
              <a:t>.</a:t>
            </a:r>
            <a:endParaRPr lang="en-US" sz="1458" dirty="0"/>
          </a:p>
        </p:txBody>
      </p:sp>
      <p:sp>
        <p:nvSpPr>
          <p:cNvPr id="9" name="Text 7"/>
          <p:cNvSpPr/>
          <p:nvPr/>
        </p:nvSpPr>
        <p:spPr>
          <a:xfrm>
            <a:off x="7874893" y="2563714"/>
            <a:ext cx="2221905" cy="347068"/>
          </a:xfrm>
          <a:prstGeom prst="rect">
            <a:avLst/>
          </a:prstGeom>
          <a:noFill/>
          <a:ln/>
        </p:spPr>
        <p:txBody>
          <a:bodyPr wrap="none" rtlCol="0" anchor="t"/>
          <a:lstStyle/>
          <a:p>
            <a:pPr>
              <a:lnSpc>
                <a:spcPts val="2734"/>
              </a:lnSpc>
            </a:pPr>
            <a:r>
              <a:rPr lang="en-US" sz="2187" b="1" dirty="0">
                <a:solidFill>
                  <a:srgbClr val="272D45"/>
                </a:solidFill>
                <a:ea typeface="Kanit" pitchFamily="34" charset="-122"/>
                <a:cs typeface="Kanit" pitchFamily="34" charset="-120"/>
              </a:rPr>
              <a:t>Resilience</a:t>
            </a:r>
            <a:endParaRPr lang="en-US" sz="2187" b="1" dirty="0"/>
          </a:p>
        </p:txBody>
      </p:sp>
      <p:sp>
        <p:nvSpPr>
          <p:cNvPr id="10" name="Text 8"/>
          <p:cNvSpPr/>
          <p:nvPr/>
        </p:nvSpPr>
        <p:spPr>
          <a:xfrm>
            <a:off x="7874894" y="3095923"/>
            <a:ext cx="2630289" cy="1777008"/>
          </a:xfrm>
          <a:prstGeom prst="rect">
            <a:avLst/>
          </a:prstGeom>
          <a:noFill/>
          <a:ln/>
        </p:spPr>
        <p:txBody>
          <a:bodyPr wrap="square" rtlCol="0" anchor="t"/>
          <a:lstStyle/>
          <a:p>
            <a:pPr>
              <a:lnSpc>
                <a:spcPts val="2332"/>
              </a:lnSpc>
            </a:pPr>
            <a:r>
              <a:rPr lang="en-US" dirty="0">
                <a:solidFill>
                  <a:srgbClr val="2C3249"/>
                </a:solidFill>
                <a:ea typeface="Martel Sans" pitchFamily="34" charset="-122"/>
                <a:cs typeface="Martel Sans" pitchFamily="34" charset="-120"/>
              </a:rPr>
              <a:t>Strengthen the capacity to cope with future floods through improved preparedness, early warning systems, and efficient use of resources.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1BDC02-013F-B7ED-4AF9-F09A95493DD1}"/>
              </a:ext>
            </a:extLst>
          </p:cNvPr>
          <p:cNvSpPr>
            <a:spLocks noGrp="1"/>
          </p:cNvSpPr>
          <p:nvPr>
            <p:ph type="title"/>
          </p:nvPr>
        </p:nvSpPr>
        <p:spPr>
          <a:xfrm>
            <a:off x="838200" y="604837"/>
            <a:ext cx="10515600" cy="400111"/>
          </a:xfrm>
        </p:spPr>
        <p:txBody>
          <a:bodyPr>
            <a:noAutofit/>
          </a:bodyPr>
          <a:lstStyle/>
          <a:p>
            <a:r>
              <a:rPr lang="en-US" sz="3200" dirty="0"/>
              <a:t>References</a:t>
            </a:r>
            <a:br>
              <a:rPr lang="en-IN" sz="3200" dirty="0"/>
            </a:br>
            <a:endParaRPr lang="en-IN" sz="3200" dirty="0"/>
          </a:p>
        </p:txBody>
      </p:sp>
      <p:sp>
        <p:nvSpPr>
          <p:cNvPr id="7" name="Content Placeholder 6">
            <a:extLst>
              <a:ext uri="{FF2B5EF4-FFF2-40B4-BE49-F238E27FC236}">
                <a16:creationId xmlns:a16="http://schemas.microsoft.com/office/drawing/2014/main" id="{447D06C9-CB38-0155-E327-B696F8EB6422}"/>
              </a:ext>
            </a:extLst>
          </p:cNvPr>
          <p:cNvSpPr>
            <a:spLocks noGrp="1"/>
          </p:cNvSpPr>
          <p:nvPr>
            <p:ph idx="1"/>
          </p:nvPr>
        </p:nvSpPr>
        <p:spPr>
          <a:xfrm>
            <a:off x="838200" y="1004948"/>
            <a:ext cx="10515600" cy="5549901"/>
          </a:xfrm>
        </p:spPr>
        <p:txBody>
          <a:bodyPr>
            <a:normAutofit fontScale="92500" lnSpcReduction="10000"/>
          </a:bodyPr>
          <a:lstStyle/>
          <a:p>
            <a:pPr marL="514350" indent="-514350">
              <a:lnSpc>
                <a:spcPct val="100000"/>
              </a:lnSpc>
              <a:buFont typeface="+mj-lt"/>
              <a:buAutoNum type="arabicPeriod"/>
            </a:pPr>
            <a:r>
              <a:rPr lang="en-IN" sz="1400" b="0" i="0" dirty="0" err="1">
                <a:solidFill>
                  <a:srgbClr val="222222"/>
                </a:solidFill>
                <a:effectLst/>
              </a:rPr>
              <a:t>Kovács</a:t>
            </a:r>
            <a:r>
              <a:rPr lang="en-IN" sz="1400" b="0" i="0" dirty="0">
                <a:solidFill>
                  <a:srgbClr val="222222"/>
                </a:solidFill>
                <a:effectLst/>
              </a:rPr>
              <a:t>, G., &amp; </a:t>
            </a:r>
            <a:r>
              <a:rPr lang="en-IN" sz="1400" b="0" i="0" dirty="0" err="1">
                <a:solidFill>
                  <a:srgbClr val="222222"/>
                </a:solidFill>
                <a:effectLst/>
              </a:rPr>
              <a:t>Spens</a:t>
            </a:r>
            <a:r>
              <a:rPr lang="en-IN" sz="1400" b="0" i="0" dirty="0">
                <a:solidFill>
                  <a:srgbClr val="222222"/>
                </a:solidFill>
                <a:effectLst/>
              </a:rPr>
              <a:t>, K. M. (2007). Humanitarian logistics in disaster relief operations. </a:t>
            </a:r>
            <a:r>
              <a:rPr lang="en-IN" sz="1400" b="0" i="1" dirty="0">
                <a:solidFill>
                  <a:srgbClr val="222222"/>
                </a:solidFill>
                <a:effectLst/>
              </a:rPr>
              <a:t>International journal of physical distribution &amp; logistics management</a:t>
            </a:r>
            <a:r>
              <a:rPr lang="en-IN" sz="1400" b="0" i="0" dirty="0">
                <a:solidFill>
                  <a:srgbClr val="222222"/>
                </a:solidFill>
                <a:effectLst/>
              </a:rPr>
              <a:t>, </a:t>
            </a:r>
            <a:r>
              <a:rPr lang="en-IN" sz="1400" b="0" i="1" dirty="0">
                <a:solidFill>
                  <a:srgbClr val="222222"/>
                </a:solidFill>
                <a:effectLst/>
              </a:rPr>
              <a:t>37</a:t>
            </a:r>
            <a:r>
              <a:rPr lang="en-IN" sz="1400" b="0" i="0" dirty="0">
                <a:solidFill>
                  <a:srgbClr val="222222"/>
                </a:solidFill>
                <a:effectLst/>
              </a:rPr>
              <a:t>(2), 99-114.</a:t>
            </a:r>
          </a:p>
          <a:p>
            <a:pPr marL="514350" indent="-514350">
              <a:buFont typeface="+mj-lt"/>
              <a:buAutoNum type="arabicPeriod"/>
            </a:pPr>
            <a:r>
              <a:rPr lang="en-US" sz="1400" b="0" i="0" dirty="0" err="1">
                <a:solidFill>
                  <a:srgbClr val="222222"/>
                </a:solidFill>
                <a:effectLst/>
              </a:rPr>
              <a:t>Sheu</a:t>
            </a:r>
            <a:r>
              <a:rPr lang="en-US" sz="1400" b="0" i="0" dirty="0">
                <a:solidFill>
                  <a:srgbClr val="222222"/>
                </a:solidFill>
                <a:effectLst/>
              </a:rPr>
              <a:t>, J. B. (2007). An emergency logistics distribution approach for quick response to urgent relief demand in disasters. </a:t>
            </a:r>
            <a:r>
              <a:rPr lang="en-US" sz="1400" b="0" i="1" dirty="0">
                <a:solidFill>
                  <a:srgbClr val="222222"/>
                </a:solidFill>
                <a:effectLst/>
              </a:rPr>
              <a:t>Transportation research part E: logistics and transportation Review</a:t>
            </a:r>
            <a:r>
              <a:rPr lang="en-US" sz="1400" b="0" i="0" dirty="0">
                <a:solidFill>
                  <a:srgbClr val="222222"/>
                </a:solidFill>
                <a:effectLst/>
              </a:rPr>
              <a:t>, </a:t>
            </a:r>
            <a:r>
              <a:rPr lang="en-US" sz="1400" b="0" i="1" dirty="0">
                <a:solidFill>
                  <a:srgbClr val="222222"/>
                </a:solidFill>
                <a:effectLst/>
              </a:rPr>
              <a:t>43</a:t>
            </a:r>
            <a:r>
              <a:rPr lang="en-US" sz="1400" b="0" i="0" dirty="0">
                <a:solidFill>
                  <a:srgbClr val="222222"/>
                </a:solidFill>
                <a:effectLst/>
              </a:rPr>
              <a:t>(6), 687-709.</a:t>
            </a:r>
          </a:p>
          <a:p>
            <a:pPr marL="514350" indent="-514350">
              <a:buFont typeface="+mj-lt"/>
              <a:buAutoNum type="arabicPeriod"/>
            </a:pPr>
            <a:r>
              <a:rPr lang="en-US" sz="1400" b="0" i="0" dirty="0">
                <a:solidFill>
                  <a:srgbClr val="222222"/>
                </a:solidFill>
                <a:effectLst/>
              </a:rPr>
              <a:t>Negi, S., &amp; Negi, G. (2021). Framework to manage humanitarian logistics in disaster relief supply chain management in India. </a:t>
            </a:r>
            <a:r>
              <a:rPr lang="en-US" sz="1400" b="0" i="1" dirty="0">
                <a:solidFill>
                  <a:srgbClr val="222222"/>
                </a:solidFill>
                <a:effectLst/>
              </a:rPr>
              <a:t>International Journal of Emergency Services</a:t>
            </a:r>
            <a:r>
              <a:rPr lang="en-US" sz="1400" b="0" i="0" dirty="0">
                <a:solidFill>
                  <a:srgbClr val="222222"/>
                </a:solidFill>
                <a:effectLst/>
              </a:rPr>
              <a:t>, </a:t>
            </a:r>
            <a:r>
              <a:rPr lang="en-US" sz="1400" b="0" i="1" dirty="0">
                <a:solidFill>
                  <a:srgbClr val="222222"/>
                </a:solidFill>
                <a:effectLst/>
              </a:rPr>
              <a:t>10</a:t>
            </a:r>
            <a:r>
              <a:rPr lang="en-US" sz="1400" b="0" i="0" dirty="0">
                <a:solidFill>
                  <a:srgbClr val="222222"/>
                </a:solidFill>
                <a:effectLst/>
              </a:rPr>
              <a:t>(1), 40-76.</a:t>
            </a:r>
            <a:endParaRPr lang="en-IN" sz="1400" dirty="0">
              <a:hlinkClick r:id="rId2"/>
            </a:endParaRPr>
          </a:p>
          <a:p>
            <a:pPr marL="514350" indent="-514350">
              <a:buFont typeface="+mj-lt"/>
              <a:buAutoNum type="arabicPeriod"/>
            </a:pPr>
            <a:r>
              <a:rPr lang="en-US" sz="1400" b="0" i="0" dirty="0">
                <a:solidFill>
                  <a:srgbClr val="222222"/>
                </a:solidFill>
                <a:effectLst/>
              </a:rPr>
              <a:t>Jana, R. K., Chandra, C. P., &amp; Tiwari, A. K. (2019). Humanitarian aid delivery decisions during the early recovery phase of disaster using a discrete choice multi-attribute value method. </a:t>
            </a:r>
            <a:r>
              <a:rPr lang="en-US" sz="1400" b="0" i="1" dirty="0">
                <a:solidFill>
                  <a:srgbClr val="222222"/>
                </a:solidFill>
                <a:effectLst/>
              </a:rPr>
              <a:t>Annals of Operations Research</a:t>
            </a:r>
            <a:r>
              <a:rPr lang="en-US" sz="1400" b="0" i="0" dirty="0">
                <a:solidFill>
                  <a:srgbClr val="222222"/>
                </a:solidFill>
                <a:effectLst/>
              </a:rPr>
              <a:t>, </a:t>
            </a:r>
            <a:r>
              <a:rPr lang="en-US" sz="1400" b="0" i="1" dirty="0">
                <a:solidFill>
                  <a:srgbClr val="222222"/>
                </a:solidFill>
                <a:effectLst/>
              </a:rPr>
              <a:t>283</a:t>
            </a:r>
            <a:r>
              <a:rPr lang="en-US" sz="1400" b="0" i="0" dirty="0">
                <a:solidFill>
                  <a:srgbClr val="222222"/>
                </a:solidFill>
                <a:effectLst/>
              </a:rPr>
              <a:t>(1-2), 1211-1225.</a:t>
            </a:r>
          </a:p>
          <a:p>
            <a:pPr marL="514350" indent="-514350">
              <a:buFont typeface="+mj-lt"/>
              <a:buAutoNum type="arabicPeriod"/>
            </a:pPr>
            <a:r>
              <a:rPr lang="en-US" sz="1400" b="0" i="0" dirty="0">
                <a:solidFill>
                  <a:srgbClr val="222222"/>
                </a:solidFill>
                <a:effectLst/>
              </a:rPr>
              <a:t>Nayeem, M. K., &amp; Lee, G. M. (2021). Robust design of relief distribution networks considering uncertainty. </a:t>
            </a:r>
            <a:r>
              <a:rPr lang="en-US" sz="1400" b="0" i="1" dirty="0">
                <a:solidFill>
                  <a:srgbClr val="222222"/>
                </a:solidFill>
                <a:effectLst/>
              </a:rPr>
              <a:t>Sustainability</a:t>
            </a:r>
            <a:r>
              <a:rPr lang="en-US" sz="1400" b="0" i="0" dirty="0">
                <a:solidFill>
                  <a:srgbClr val="222222"/>
                </a:solidFill>
                <a:effectLst/>
              </a:rPr>
              <a:t>, </a:t>
            </a:r>
            <a:r>
              <a:rPr lang="en-US" sz="1400" b="0" i="1" dirty="0">
                <a:solidFill>
                  <a:srgbClr val="222222"/>
                </a:solidFill>
                <a:effectLst/>
              </a:rPr>
              <a:t>13</a:t>
            </a:r>
            <a:r>
              <a:rPr lang="en-US" sz="1400" b="0" i="0" dirty="0">
                <a:solidFill>
                  <a:srgbClr val="222222"/>
                </a:solidFill>
                <a:effectLst/>
              </a:rPr>
              <a:t>(16), 9281.</a:t>
            </a:r>
          </a:p>
          <a:p>
            <a:pPr marL="514350" indent="-514350">
              <a:buFont typeface="+mj-lt"/>
              <a:buAutoNum type="arabicPeriod"/>
            </a:pPr>
            <a:r>
              <a:rPr lang="en-IN" sz="1400" dirty="0">
                <a:hlinkClick r:id="rId2"/>
              </a:rPr>
              <a:t>https://asdma.assam.gov.in/sites/default/files/swf_utility_folder/departments/asdma_revenue_uneecopscloud_com_oid_70/this_comm/asdmp_vol-_i</a:t>
            </a:r>
            <a:endParaRPr lang="en-IN" sz="1400" dirty="0"/>
          </a:p>
          <a:p>
            <a:pPr marL="514350" indent="-514350">
              <a:buFont typeface="+mj-lt"/>
              <a:buAutoNum type="arabicPeriod"/>
            </a:pPr>
            <a:r>
              <a:rPr lang="en-IN" sz="1400" dirty="0">
                <a:hlinkClick r:id="rId3"/>
              </a:rPr>
              <a:t>https://asdma.assam.gov.in/sites/default/files/swf_utility_folder/departments/asdma_revenue_uneecopscloud_com_oid_70/this_comm/asdmp_vol-_ii.pdf</a:t>
            </a:r>
            <a:endParaRPr lang="en-IN" sz="1400" dirty="0"/>
          </a:p>
          <a:p>
            <a:pPr marL="514350" indent="-514350">
              <a:buFont typeface="+mj-lt"/>
              <a:buAutoNum type="arabicPeriod"/>
            </a:pPr>
            <a:r>
              <a:rPr lang="en-IN" sz="1400" dirty="0">
                <a:hlinkClick r:id="rId4"/>
              </a:rPr>
              <a:t>https://www.asdma.gov.in/download/assam_disaster_management_manual_2015.pdf</a:t>
            </a:r>
            <a:endParaRPr lang="en-IN" sz="1400" dirty="0"/>
          </a:p>
          <a:p>
            <a:pPr marL="514350" indent="-514350">
              <a:buFont typeface="+mj-lt"/>
              <a:buAutoNum type="arabicPeriod"/>
            </a:pPr>
            <a:r>
              <a:rPr lang="en-IN" sz="1400" dirty="0">
                <a:hlinkClick r:id="rId5"/>
              </a:rPr>
              <a:t>https://www.wfp.org/publications/wfp-supply-chain-annual-report-2019</a:t>
            </a:r>
            <a:endParaRPr lang="en-IN" sz="1400" dirty="0"/>
          </a:p>
          <a:p>
            <a:pPr marL="514350" indent="-514350">
              <a:buFont typeface="+mj-lt"/>
              <a:buAutoNum type="arabicPeriod"/>
            </a:pPr>
            <a:endParaRPr lang="en-IN" sz="1400" dirty="0"/>
          </a:p>
          <a:p>
            <a:pPr marL="342900" indent="-342900">
              <a:buFont typeface="+mj-lt"/>
              <a:buAutoNum type="arabicPeriod"/>
            </a:pPr>
            <a:r>
              <a:rPr lang="en-IN" sz="1300" dirty="0"/>
              <a:t>https://asdma.assam.gov.in/sites/default/files/Guwahati%20floods.pdf</a:t>
            </a:r>
          </a:p>
          <a:p>
            <a:pPr marL="342900" indent="-342900">
              <a:buFont typeface="+mj-lt"/>
              <a:buAutoNum type="arabicPeriod"/>
            </a:pPr>
            <a:r>
              <a:rPr lang="en-IN" sz="1300" dirty="0"/>
              <a:t>https://reliefweb.int/report/india/india-assam-floods-dref-operation-no-mdrin027-final-report#:~:text=Though%20the%20inundation%20was%20gradual,women%20and%201.3%20million%20children.</a:t>
            </a:r>
          </a:p>
          <a:p>
            <a:pPr marL="342900" indent="-342900">
              <a:buFont typeface="+mj-lt"/>
              <a:buAutoNum type="arabicPeriod"/>
            </a:pPr>
            <a:r>
              <a:rPr lang="en-IN" sz="1300" dirty="0"/>
              <a:t>https://fincomindia.nic.in/writereaddata/html_en_files/15thFcReportIndex.html</a:t>
            </a:r>
          </a:p>
          <a:p>
            <a:pPr marL="342900" indent="-342900">
              <a:buFont typeface="+mj-lt"/>
              <a:buAutoNum type="arabicPeriod"/>
            </a:pPr>
            <a:r>
              <a:rPr lang="en-IN" sz="1300" dirty="0"/>
              <a:t>https://ndma.gov.in/sites/default/files/PDF/COMPENDIUM-OF-LAWS-ON-DISASTER-MANAGEMENT.pdf</a:t>
            </a:r>
          </a:p>
          <a:p>
            <a:pPr marL="342900" indent="-342900">
              <a:buFont typeface="+mj-lt"/>
              <a:buAutoNum type="arabicPeriod"/>
            </a:pPr>
            <a:r>
              <a:rPr lang="en-IN" sz="1300" dirty="0"/>
              <a:t>https://ndma.gov.in/Capacity_Building/Ops_Comm/IRS</a:t>
            </a:r>
          </a:p>
          <a:p>
            <a:pPr marL="342900" indent="-342900">
              <a:buFont typeface="+mj-lt"/>
              <a:buAutoNum type="arabicPeriod"/>
            </a:pPr>
            <a:endParaRPr lang="en-IN" sz="1400" dirty="0"/>
          </a:p>
          <a:p>
            <a:pPr marL="514350" indent="-514350">
              <a:buFont typeface="+mj-lt"/>
              <a:buAutoNum type="arabicPeriod"/>
            </a:pPr>
            <a:endParaRPr lang="en-IN" sz="1800" dirty="0"/>
          </a:p>
          <a:p>
            <a:pPr marL="514350" indent="-514350">
              <a:buFont typeface="+mj-lt"/>
              <a:buAutoNum type="arabicPeriod"/>
            </a:pPr>
            <a:endParaRPr lang="en-IN" sz="1800" dirty="0"/>
          </a:p>
        </p:txBody>
      </p:sp>
      <p:sp>
        <p:nvSpPr>
          <p:cNvPr id="2" name="Slide Number Placeholder 1">
            <a:extLst>
              <a:ext uri="{FF2B5EF4-FFF2-40B4-BE49-F238E27FC236}">
                <a16:creationId xmlns:a16="http://schemas.microsoft.com/office/drawing/2014/main" id="{03D127AA-1A1C-2150-CC6E-88F512070A5D}"/>
              </a:ext>
            </a:extLst>
          </p:cNvPr>
          <p:cNvSpPr>
            <a:spLocks noGrp="1"/>
          </p:cNvSpPr>
          <p:nvPr>
            <p:ph type="sldNum" sz="quarter" idx="12"/>
          </p:nvPr>
        </p:nvSpPr>
        <p:spPr/>
        <p:txBody>
          <a:bodyPr/>
          <a:lstStyle/>
          <a:p>
            <a:fld id="{20A0147F-7893-4BA3-AB6A-CC61BF2FAABE}" type="slidenum">
              <a:rPr lang="en-IN" smtClean="0"/>
              <a:t>25</a:t>
            </a:fld>
            <a:endParaRPr lang="en-IN"/>
          </a:p>
        </p:txBody>
      </p:sp>
    </p:spTree>
    <p:extLst>
      <p:ext uri="{BB962C8B-B14F-4D97-AF65-F5344CB8AC3E}">
        <p14:creationId xmlns:p14="http://schemas.microsoft.com/office/powerpoint/2010/main" val="1030670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0ED3FD-895E-B41B-D27E-445CE3808F86}"/>
              </a:ext>
            </a:extLst>
          </p:cNvPr>
          <p:cNvSpPr>
            <a:spLocks noGrp="1"/>
          </p:cNvSpPr>
          <p:nvPr>
            <p:ph type="sldNum" sz="quarter" idx="12"/>
          </p:nvPr>
        </p:nvSpPr>
        <p:spPr/>
        <p:txBody>
          <a:bodyPr/>
          <a:lstStyle/>
          <a:p>
            <a:fld id="{20A0147F-7893-4BA3-AB6A-CC61BF2FAABE}" type="slidenum">
              <a:rPr lang="en-IN" smtClean="0"/>
              <a:t>3</a:t>
            </a:fld>
            <a:endParaRPr lang="en-IN"/>
          </a:p>
        </p:txBody>
      </p:sp>
      <p:sp>
        <p:nvSpPr>
          <p:cNvPr id="4" name="TextBox 3">
            <a:extLst>
              <a:ext uri="{FF2B5EF4-FFF2-40B4-BE49-F238E27FC236}">
                <a16:creationId xmlns:a16="http://schemas.microsoft.com/office/drawing/2014/main" id="{E09EEB6A-B8F6-CC64-12D8-97E3EEE22FF1}"/>
              </a:ext>
            </a:extLst>
          </p:cNvPr>
          <p:cNvSpPr txBox="1"/>
          <p:nvPr/>
        </p:nvSpPr>
        <p:spPr>
          <a:xfrm>
            <a:off x="561975" y="1433810"/>
            <a:ext cx="9982201" cy="646331"/>
          </a:xfrm>
          <a:prstGeom prst="rect">
            <a:avLst/>
          </a:prstGeom>
          <a:noFill/>
        </p:spPr>
        <p:txBody>
          <a:bodyPr wrap="square">
            <a:spAutoFit/>
          </a:bodyPr>
          <a:lstStyle/>
          <a:p>
            <a:r>
              <a:rPr lang="en-US" sz="1800" dirty="0">
                <a:solidFill>
                  <a:srgbClr val="C00000"/>
                </a:solidFill>
                <a:ea typeface="Martel Sans"/>
              </a:rPr>
              <a:t>Satisfaction Unit</a:t>
            </a:r>
            <a:r>
              <a:rPr lang="en-US" sz="1800" dirty="0">
                <a:ea typeface="Martel Sans"/>
              </a:rPr>
              <a:t>: Stakeholders involved, including affected communities, relief workers, and collaborating organizations</a:t>
            </a:r>
            <a:endParaRPr lang="en-IN" dirty="0"/>
          </a:p>
        </p:txBody>
      </p:sp>
      <p:sp>
        <p:nvSpPr>
          <p:cNvPr id="5" name="TextBox 4">
            <a:extLst>
              <a:ext uri="{FF2B5EF4-FFF2-40B4-BE49-F238E27FC236}">
                <a16:creationId xmlns:a16="http://schemas.microsoft.com/office/drawing/2014/main" id="{5EBABABE-2E53-3C59-FC30-63C2D34132B8}"/>
              </a:ext>
            </a:extLst>
          </p:cNvPr>
          <p:cNvSpPr txBox="1"/>
          <p:nvPr/>
        </p:nvSpPr>
        <p:spPr>
          <a:xfrm>
            <a:off x="561975" y="600075"/>
            <a:ext cx="10791825" cy="923330"/>
          </a:xfrm>
          <a:prstGeom prst="rect">
            <a:avLst/>
          </a:prstGeom>
          <a:noFill/>
        </p:spPr>
        <p:txBody>
          <a:bodyPr wrap="square" rtlCol="0">
            <a:spAutoFit/>
          </a:bodyPr>
          <a:lstStyle/>
          <a:p>
            <a:r>
              <a:rPr lang="en-US" dirty="0"/>
              <a:t>Project Name: </a:t>
            </a:r>
            <a:r>
              <a:rPr lang="en-US" sz="1800" dirty="0"/>
              <a:t>Design of a Product service System for Post-Disaster Relief Material Supply and Logistics Management </a:t>
            </a:r>
            <a:endParaRPr lang="en-IN" sz="1800" dirty="0"/>
          </a:p>
          <a:p>
            <a:r>
              <a:rPr lang="en-US" dirty="0"/>
              <a:t> </a:t>
            </a:r>
            <a:endParaRPr lang="en-IN" dirty="0"/>
          </a:p>
        </p:txBody>
      </p:sp>
      <p:sp>
        <p:nvSpPr>
          <p:cNvPr id="7" name="TextBox 6">
            <a:extLst>
              <a:ext uri="{FF2B5EF4-FFF2-40B4-BE49-F238E27FC236}">
                <a16:creationId xmlns:a16="http://schemas.microsoft.com/office/drawing/2014/main" id="{700B443E-DAE3-644F-B3C5-BA5B30C23696}"/>
              </a:ext>
            </a:extLst>
          </p:cNvPr>
          <p:cNvSpPr txBox="1"/>
          <p:nvPr/>
        </p:nvSpPr>
        <p:spPr>
          <a:xfrm>
            <a:off x="-1409700" y="2231100"/>
            <a:ext cx="6096000" cy="422552"/>
          </a:xfrm>
          <a:prstGeom prst="rect">
            <a:avLst/>
          </a:prstGeom>
          <a:noFill/>
        </p:spPr>
        <p:txBody>
          <a:bodyPr wrap="square">
            <a:spAutoFit/>
          </a:bodyPr>
          <a:lstStyle/>
          <a:p>
            <a:pPr algn="ctr">
              <a:lnSpc>
                <a:spcPts val="2799"/>
              </a:lnSpc>
            </a:pPr>
            <a:r>
              <a:rPr lang="en-IN" sz="1800" dirty="0">
                <a:solidFill>
                  <a:srgbClr val="C00000"/>
                </a:solidFill>
                <a:ea typeface="Martel Sans"/>
              </a:rPr>
              <a:t>Concept Description </a:t>
            </a:r>
            <a:endParaRPr lang="en-US" sz="1800" dirty="0">
              <a:ea typeface="Martel Sans"/>
            </a:endParaRPr>
          </a:p>
        </p:txBody>
      </p:sp>
      <p:sp>
        <p:nvSpPr>
          <p:cNvPr id="9" name="TextBox 8">
            <a:extLst>
              <a:ext uri="{FF2B5EF4-FFF2-40B4-BE49-F238E27FC236}">
                <a16:creationId xmlns:a16="http://schemas.microsoft.com/office/drawing/2014/main" id="{0F6606D7-4E76-EAB2-77E1-290BE197CE86}"/>
              </a:ext>
            </a:extLst>
          </p:cNvPr>
          <p:cNvSpPr txBox="1"/>
          <p:nvPr/>
        </p:nvSpPr>
        <p:spPr>
          <a:xfrm>
            <a:off x="304800" y="2841605"/>
            <a:ext cx="9505950" cy="3416320"/>
          </a:xfrm>
          <a:prstGeom prst="rect">
            <a:avLst/>
          </a:prstGeom>
          <a:noFill/>
        </p:spPr>
        <p:txBody>
          <a:bodyPr wrap="square">
            <a:spAutoFit/>
          </a:bodyPr>
          <a:lstStyle/>
          <a:p>
            <a:pPr marL="742950" lvl="1" indent="-285750" algn="just">
              <a:buFont typeface="Arial" panose="020B0604020202020204" pitchFamily="34" charset="0"/>
              <a:buChar char="•"/>
            </a:pPr>
            <a:r>
              <a:rPr lang="en-US" sz="1800" dirty="0">
                <a:ea typeface="Martel Sans"/>
              </a:rPr>
              <a:t>Efforts are aimed at providing immediate support to affected communities and helping them to rebuild and recover in the longer term.</a:t>
            </a:r>
          </a:p>
          <a:p>
            <a:pPr marL="742950" lvl="1" indent="-285750" algn="just">
              <a:buFont typeface="Arial" panose="020B0604020202020204" pitchFamily="34" charset="0"/>
              <a:buChar char="•"/>
            </a:pPr>
            <a:endParaRPr lang="en-IN" sz="1800" dirty="0">
              <a:ea typeface="Martel Sans"/>
            </a:endParaRPr>
          </a:p>
          <a:p>
            <a:pPr marL="742950" lvl="1" indent="-285750" algn="just">
              <a:buFont typeface="Arial" panose="020B0604020202020204" pitchFamily="34" charset="0"/>
              <a:buChar char="•"/>
            </a:pPr>
            <a:r>
              <a:rPr lang="en-US" sz="1800" dirty="0">
                <a:ea typeface="Martel Sans"/>
              </a:rPr>
              <a:t>The relief system aims to offer both immediate relief and sustainable support for the   affected population.</a:t>
            </a:r>
          </a:p>
          <a:p>
            <a:pPr marL="742950" lvl="1" indent="-285750" algn="just">
              <a:buFont typeface="Arial" panose="020B0604020202020204" pitchFamily="34" charset="0"/>
              <a:buChar char="•"/>
            </a:pPr>
            <a:endParaRPr lang="en-IN" sz="1800" dirty="0">
              <a:ea typeface="Martel Sans"/>
            </a:endParaRPr>
          </a:p>
          <a:p>
            <a:pPr marL="742950" lvl="1" indent="-285750" algn="just">
              <a:buFont typeface="Arial" panose="020B0604020202020204" pitchFamily="34" charset="0"/>
              <a:buChar char="•"/>
            </a:pPr>
            <a:r>
              <a:rPr lang="en-US" sz="1800" dirty="0">
                <a:ea typeface="Martel Sans"/>
              </a:rPr>
              <a:t>Recognition of specific challenges faced by women in post-disaster scenarios.</a:t>
            </a:r>
          </a:p>
          <a:p>
            <a:pPr marL="742950" lvl="1" indent="-285750" algn="just">
              <a:buFont typeface="Arial" panose="020B0604020202020204" pitchFamily="34" charset="0"/>
              <a:buChar char="•"/>
            </a:pPr>
            <a:endParaRPr lang="en-IN" sz="1800" dirty="0">
              <a:ea typeface="Martel Sans"/>
            </a:endParaRPr>
          </a:p>
          <a:p>
            <a:pPr marL="742950" lvl="1" indent="-285750" algn="just">
              <a:buFont typeface="Arial" panose="020B0604020202020204" pitchFamily="34" charset="0"/>
              <a:buChar char="•"/>
            </a:pPr>
            <a:r>
              <a:rPr lang="en-US" sz="1800" dirty="0">
                <a:ea typeface="Martel Sans"/>
              </a:rPr>
              <a:t>Emphasizes the importance of collaboration among various organizations and individuals.</a:t>
            </a:r>
          </a:p>
          <a:p>
            <a:pPr marL="742950" lvl="1" indent="-285750" algn="just">
              <a:buFont typeface="Arial" panose="020B0604020202020204" pitchFamily="34" charset="0"/>
              <a:buChar char="•"/>
            </a:pPr>
            <a:endParaRPr lang="en-IN" sz="1800" dirty="0">
              <a:ea typeface="Martel Sans"/>
            </a:endParaRPr>
          </a:p>
          <a:p>
            <a:pPr marL="742950" lvl="1" indent="-285750" algn="just">
              <a:buFont typeface="Arial" panose="020B0604020202020204" pitchFamily="34" charset="0"/>
              <a:buChar char="•"/>
            </a:pPr>
            <a:r>
              <a:rPr lang="en-IN" sz="1800" dirty="0">
                <a:ea typeface="Martel Sans"/>
              </a:rPr>
              <a:t>More focus is on the Logistics part for </a:t>
            </a:r>
            <a:r>
              <a:rPr lang="en-US" sz="1800" dirty="0">
                <a:ea typeface="Martel Sans"/>
              </a:rPr>
              <a:t>quick and accurate assessment of affected areas, identifying critical needs and obstacles.</a:t>
            </a:r>
          </a:p>
        </p:txBody>
      </p:sp>
    </p:spTree>
    <p:extLst>
      <p:ext uri="{BB962C8B-B14F-4D97-AF65-F5344CB8AC3E}">
        <p14:creationId xmlns:p14="http://schemas.microsoft.com/office/powerpoint/2010/main" val="792439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968514-3D05-2C33-84EE-F7D0E9CEF66A}"/>
              </a:ext>
            </a:extLst>
          </p:cNvPr>
          <p:cNvSpPr>
            <a:spLocks noGrp="1"/>
          </p:cNvSpPr>
          <p:nvPr>
            <p:ph type="sldNum" sz="quarter" idx="12"/>
          </p:nvPr>
        </p:nvSpPr>
        <p:spPr/>
        <p:txBody>
          <a:bodyPr/>
          <a:lstStyle/>
          <a:p>
            <a:fld id="{20A0147F-7893-4BA3-AB6A-CC61BF2FAABE}" type="slidenum">
              <a:rPr lang="en-IN" smtClean="0"/>
              <a:t>4</a:t>
            </a:fld>
            <a:endParaRPr lang="en-IN"/>
          </a:p>
        </p:txBody>
      </p:sp>
      <p:pic>
        <p:nvPicPr>
          <p:cNvPr id="3" name="Picture 2">
            <a:extLst>
              <a:ext uri="{FF2B5EF4-FFF2-40B4-BE49-F238E27FC236}">
                <a16:creationId xmlns:a16="http://schemas.microsoft.com/office/drawing/2014/main" id="{5AE5A384-E1BA-F65A-EAB7-616941A34CCF}"/>
              </a:ext>
            </a:extLst>
          </p:cNvPr>
          <p:cNvPicPr>
            <a:picLocks noChangeAspect="1" noChangeArrowheads="1"/>
          </p:cNvPicPr>
          <p:nvPr/>
        </p:nvPicPr>
        <p:blipFill>
          <a:blip r:embed="rId2"/>
          <a:srcRect/>
          <a:stretch>
            <a:fillRect/>
          </a:stretch>
        </p:blipFill>
        <p:spPr bwMode="auto">
          <a:xfrm>
            <a:off x="458748" y="984250"/>
            <a:ext cx="6435806" cy="5372100"/>
          </a:xfrm>
          <a:prstGeom prst="rect">
            <a:avLst/>
          </a:prstGeom>
          <a:noFill/>
          <a:ln w="9525">
            <a:noFill/>
            <a:miter lim="800000"/>
            <a:headEnd/>
            <a:tailEnd/>
          </a:ln>
          <a:effectLst/>
        </p:spPr>
      </p:pic>
      <p:sp>
        <p:nvSpPr>
          <p:cNvPr id="5" name="TextBox 4">
            <a:extLst>
              <a:ext uri="{FF2B5EF4-FFF2-40B4-BE49-F238E27FC236}">
                <a16:creationId xmlns:a16="http://schemas.microsoft.com/office/drawing/2014/main" id="{898900A1-60CC-23EE-610E-EAB9B0E91830}"/>
              </a:ext>
            </a:extLst>
          </p:cNvPr>
          <p:cNvSpPr txBox="1"/>
          <p:nvPr/>
        </p:nvSpPr>
        <p:spPr>
          <a:xfrm>
            <a:off x="6672262" y="1305341"/>
            <a:ext cx="4595813" cy="4247317"/>
          </a:xfrm>
          <a:prstGeom prst="rect">
            <a:avLst/>
          </a:prstGeom>
          <a:noFill/>
        </p:spPr>
        <p:txBody>
          <a:bodyPr wrap="square">
            <a:spAutoFit/>
          </a:bodyPr>
          <a:lstStyle/>
          <a:p>
            <a:pPr marL="742950" lvl="1" indent="-285750" algn="just">
              <a:buFont typeface="Arial" panose="020B0604020202020204" pitchFamily="34" charset="0"/>
              <a:buChar char="•"/>
            </a:pPr>
            <a:r>
              <a:rPr lang="en-US" dirty="0">
                <a:ea typeface="Martel Sans"/>
              </a:rPr>
              <a:t>Initial efforts would always be made by the District Administration. </a:t>
            </a:r>
          </a:p>
          <a:p>
            <a:pPr marL="742950" lvl="1" indent="-285750" algn="just">
              <a:buFont typeface="Arial" panose="020B0604020202020204" pitchFamily="34" charset="0"/>
              <a:buChar char="•"/>
            </a:pPr>
            <a:endParaRPr lang="en-US" dirty="0">
              <a:ea typeface="Martel Sans"/>
            </a:endParaRPr>
          </a:p>
          <a:p>
            <a:pPr marL="742950" lvl="1" indent="-285750" algn="just">
              <a:buFont typeface="Arial" panose="020B0604020202020204" pitchFamily="34" charset="0"/>
              <a:buChar char="•"/>
            </a:pPr>
            <a:r>
              <a:rPr lang="en-US" dirty="0">
                <a:ea typeface="Martel Sans"/>
              </a:rPr>
              <a:t>When District is overwhelmed in any situation, the support necessarily has to come from the State and National Level.</a:t>
            </a:r>
          </a:p>
          <a:p>
            <a:pPr lvl="1" algn="just"/>
            <a:r>
              <a:rPr lang="en-US" dirty="0">
                <a:ea typeface="Martel Sans"/>
              </a:rPr>
              <a:t> </a:t>
            </a:r>
          </a:p>
          <a:p>
            <a:pPr marL="742950" lvl="1" indent="-285750" algn="just">
              <a:buFont typeface="Arial" panose="020B0604020202020204" pitchFamily="34" charset="0"/>
              <a:buChar char="•"/>
            </a:pPr>
            <a:r>
              <a:rPr lang="en-US" dirty="0">
                <a:ea typeface="Martel Sans"/>
              </a:rPr>
              <a:t>Responsible Officer (RO) within the jurisdiction control will trigger the activation for various levels of disaster.</a:t>
            </a:r>
          </a:p>
          <a:p>
            <a:pPr lvl="1" algn="just"/>
            <a:r>
              <a:rPr lang="en-US" dirty="0">
                <a:ea typeface="Martel Sans"/>
              </a:rPr>
              <a:t> </a:t>
            </a:r>
          </a:p>
          <a:p>
            <a:pPr marL="742950" lvl="1" indent="-285750" algn="just">
              <a:buFont typeface="Arial" panose="020B0604020202020204" pitchFamily="34" charset="0"/>
              <a:buChar char="•"/>
            </a:pPr>
            <a:r>
              <a:rPr lang="en-US" dirty="0">
                <a:ea typeface="Martel Sans"/>
              </a:rPr>
              <a:t>DM arrangement in Assam is based on a four tired structure and recognizes all four levels</a:t>
            </a:r>
          </a:p>
        </p:txBody>
      </p:sp>
    </p:spTree>
    <p:extLst>
      <p:ext uri="{BB962C8B-B14F-4D97-AF65-F5344CB8AC3E}">
        <p14:creationId xmlns:p14="http://schemas.microsoft.com/office/powerpoint/2010/main" val="341448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729F3C-7DB5-27BE-F3EB-F19B0999EC3B}"/>
              </a:ext>
            </a:extLst>
          </p:cNvPr>
          <p:cNvSpPr>
            <a:spLocks noGrp="1"/>
          </p:cNvSpPr>
          <p:nvPr>
            <p:ph type="sldNum" sz="quarter" idx="12"/>
          </p:nvPr>
        </p:nvSpPr>
        <p:spPr/>
        <p:txBody>
          <a:bodyPr/>
          <a:lstStyle/>
          <a:p>
            <a:fld id="{20A0147F-7893-4BA3-AB6A-CC61BF2FAABE}" type="slidenum">
              <a:rPr lang="en-IN" smtClean="0"/>
              <a:t>5</a:t>
            </a:fld>
            <a:endParaRPr lang="en-IN"/>
          </a:p>
        </p:txBody>
      </p:sp>
      <p:sp>
        <p:nvSpPr>
          <p:cNvPr id="3" name="TextBox 2">
            <a:extLst>
              <a:ext uri="{FF2B5EF4-FFF2-40B4-BE49-F238E27FC236}">
                <a16:creationId xmlns:a16="http://schemas.microsoft.com/office/drawing/2014/main" id="{60CFC2F2-B37F-F65C-83AC-3BC99AA39F16}"/>
              </a:ext>
            </a:extLst>
          </p:cNvPr>
          <p:cNvSpPr txBox="1"/>
          <p:nvPr/>
        </p:nvSpPr>
        <p:spPr>
          <a:xfrm>
            <a:off x="4933950" y="0"/>
            <a:ext cx="2514600" cy="461665"/>
          </a:xfrm>
          <a:prstGeom prst="rect">
            <a:avLst/>
          </a:prstGeom>
          <a:noFill/>
        </p:spPr>
        <p:txBody>
          <a:bodyPr wrap="square" rtlCol="0">
            <a:spAutoFit/>
          </a:bodyPr>
          <a:lstStyle/>
          <a:p>
            <a:r>
              <a:rPr lang="en-US" sz="2400" dirty="0"/>
              <a:t>EXISTING SYSTEM</a:t>
            </a:r>
            <a:endParaRPr lang="en-IN" sz="2400" dirty="0"/>
          </a:p>
        </p:txBody>
      </p:sp>
      <p:pic>
        <p:nvPicPr>
          <p:cNvPr id="8" name="Picture 7">
            <a:extLst>
              <a:ext uri="{FF2B5EF4-FFF2-40B4-BE49-F238E27FC236}">
                <a16:creationId xmlns:a16="http://schemas.microsoft.com/office/drawing/2014/main" id="{7CB109D1-413B-ABAD-CBEC-3CD34074FF14}"/>
              </a:ext>
            </a:extLst>
          </p:cNvPr>
          <p:cNvPicPr>
            <a:picLocks noChangeAspect="1"/>
          </p:cNvPicPr>
          <p:nvPr/>
        </p:nvPicPr>
        <p:blipFill>
          <a:blip r:embed="rId2"/>
          <a:stretch>
            <a:fillRect/>
          </a:stretch>
        </p:blipFill>
        <p:spPr>
          <a:xfrm rot="16200000">
            <a:off x="2858617" y="-2308696"/>
            <a:ext cx="6474765" cy="11858627"/>
          </a:xfrm>
          <a:prstGeom prst="rect">
            <a:avLst/>
          </a:prstGeom>
        </p:spPr>
      </p:pic>
    </p:spTree>
    <p:extLst>
      <p:ext uri="{BB962C8B-B14F-4D97-AF65-F5344CB8AC3E}">
        <p14:creationId xmlns:p14="http://schemas.microsoft.com/office/powerpoint/2010/main" val="2927022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F24672-CC11-C96E-64FE-88890B7DB9EC}"/>
              </a:ext>
            </a:extLst>
          </p:cNvPr>
          <p:cNvSpPr>
            <a:spLocks noGrp="1"/>
          </p:cNvSpPr>
          <p:nvPr>
            <p:ph type="sldNum" sz="quarter" idx="12"/>
          </p:nvPr>
        </p:nvSpPr>
        <p:spPr/>
        <p:txBody>
          <a:bodyPr/>
          <a:lstStyle/>
          <a:p>
            <a:fld id="{20A0147F-7893-4BA3-AB6A-CC61BF2FAABE}" type="slidenum">
              <a:rPr lang="en-IN" smtClean="0"/>
              <a:t>6</a:t>
            </a:fld>
            <a:endParaRPr lang="en-IN"/>
          </a:p>
        </p:txBody>
      </p:sp>
      <p:sp>
        <p:nvSpPr>
          <p:cNvPr id="3" name="TextBox 2">
            <a:extLst>
              <a:ext uri="{FF2B5EF4-FFF2-40B4-BE49-F238E27FC236}">
                <a16:creationId xmlns:a16="http://schemas.microsoft.com/office/drawing/2014/main" id="{42DADA7D-3973-479B-9F54-A0C2842CD8AA}"/>
              </a:ext>
            </a:extLst>
          </p:cNvPr>
          <p:cNvSpPr txBox="1"/>
          <p:nvPr/>
        </p:nvSpPr>
        <p:spPr>
          <a:xfrm>
            <a:off x="544511" y="487208"/>
            <a:ext cx="4076700" cy="369332"/>
          </a:xfrm>
          <a:prstGeom prst="rect">
            <a:avLst/>
          </a:prstGeom>
          <a:noFill/>
        </p:spPr>
        <p:txBody>
          <a:bodyPr wrap="square" rtlCol="0">
            <a:spAutoFit/>
          </a:bodyPr>
          <a:lstStyle/>
          <a:p>
            <a:r>
              <a:rPr lang="en-US" b="1" dirty="0"/>
              <a:t>CASE STUDIES</a:t>
            </a:r>
            <a:endParaRPr lang="en-IN" b="1" dirty="0"/>
          </a:p>
        </p:txBody>
      </p:sp>
      <p:pic>
        <p:nvPicPr>
          <p:cNvPr id="4" name="Picture 2" descr="C:\Users\Mayank\AppData\Local\Packages\Microsoft.Windows.Photos_8wekyb3d8bbwe\TempState\ShareServiceTempFolder\Screenshot (807).jpeg">
            <a:extLst>
              <a:ext uri="{FF2B5EF4-FFF2-40B4-BE49-F238E27FC236}">
                <a16:creationId xmlns:a16="http://schemas.microsoft.com/office/drawing/2014/main" id="{9A7C9D46-59AE-47DB-565E-68C389F84DAB}"/>
              </a:ext>
            </a:extLst>
          </p:cNvPr>
          <p:cNvPicPr>
            <a:picLocks noChangeAspect="1" noChangeArrowheads="1"/>
          </p:cNvPicPr>
          <p:nvPr/>
        </p:nvPicPr>
        <p:blipFill>
          <a:blip r:embed="rId2"/>
          <a:srcRect/>
          <a:stretch>
            <a:fillRect/>
          </a:stretch>
        </p:blipFill>
        <p:spPr bwMode="auto">
          <a:xfrm>
            <a:off x="2481262" y="705064"/>
            <a:ext cx="7588250" cy="2536376"/>
          </a:xfrm>
          <a:prstGeom prst="rect">
            <a:avLst/>
          </a:prstGeom>
          <a:noFill/>
        </p:spPr>
      </p:pic>
      <p:pic>
        <p:nvPicPr>
          <p:cNvPr id="5" name="Picture 6" descr="C:\Users\Mayank\AppData\Local\Packages\Microsoft.Windows.Photos_8wekyb3d8bbwe\TempState\ShareServiceTempFolder\Screenshot (810).jpeg">
            <a:extLst>
              <a:ext uri="{FF2B5EF4-FFF2-40B4-BE49-F238E27FC236}">
                <a16:creationId xmlns:a16="http://schemas.microsoft.com/office/drawing/2014/main" id="{87CC0784-F565-CA63-5472-5B34F4C647F2}"/>
              </a:ext>
            </a:extLst>
          </p:cNvPr>
          <p:cNvPicPr>
            <a:picLocks noChangeAspect="1" noChangeArrowheads="1"/>
          </p:cNvPicPr>
          <p:nvPr/>
        </p:nvPicPr>
        <p:blipFill>
          <a:blip r:embed="rId3"/>
          <a:srcRect/>
          <a:stretch>
            <a:fillRect/>
          </a:stretch>
        </p:blipFill>
        <p:spPr bwMode="auto">
          <a:xfrm>
            <a:off x="2481262" y="3459296"/>
            <a:ext cx="7588250" cy="2969609"/>
          </a:xfrm>
          <a:prstGeom prst="rect">
            <a:avLst/>
          </a:prstGeom>
          <a:noFill/>
        </p:spPr>
      </p:pic>
      <p:sp>
        <p:nvSpPr>
          <p:cNvPr id="6" name="TextBox 5">
            <a:extLst>
              <a:ext uri="{FF2B5EF4-FFF2-40B4-BE49-F238E27FC236}">
                <a16:creationId xmlns:a16="http://schemas.microsoft.com/office/drawing/2014/main" id="{EBA90FF3-C461-061B-9B14-2E41C1961D92}"/>
              </a:ext>
            </a:extLst>
          </p:cNvPr>
          <p:cNvSpPr txBox="1"/>
          <p:nvPr/>
        </p:nvSpPr>
        <p:spPr>
          <a:xfrm>
            <a:off x="544511" y="2162175"/>
            <a:ext cx="1608138" cy="369332"/>
          </a:xfrm>
          <a:prstGeom prst="rect">
            <a:avLst/>
          </a:prstGeom>
          <a:noFill/>
        </p:spPr>
        <p:txBody>
          <a:bodyPr wrap="square" rtlCol="0">
            <a:spAutoFit/>
          </a:bodyPr>
          <a:lstStyle/>
          <a:p>
            <a:r>
              <a:rPr lang="en-US" dirty="0"/>
              <a:t>Case study 1</a:t>
            </a:r>
            <a:endParaRPr lang="en-IN" dirty="0"/>
          </a:p>
        </p:txBody>
      </p:sp>
      <p:sp>
        <p:nvSpPr>
          <p:cNvPr id="7" name="TextBox 6">
            <a:extLst>
              <a:ext uri="{FF2B5EF4-FFF2-40B4-BE49-F238E27FC236}">
                <a16:creationId xmlns:a16="http://schemas.microsoft.com/office/drawing/2014/main" id="{85ED4171-89D5-EBCD-DAFF-EB249D2B29F2}"/>
              </a:ext>
            </a:extLst>
          </p:cNvPr>
          <p:cNvSpPr txBox="1"/>
          <p:nvPr/>
        </p:nvSpPr>
        <p:spPr>
          <a:xfrm>
            <a:off x="544511" y="4905030"/>
            <a:ext cx="1609725" cy="369332"/>
          </a:xfrm>
          <a:prstGeom prst="rect">
            <a:avLst/>
          </a:prstGeom>
          <a:noFill/>
        </p:spPr>
        <p:txBody>
          <a:bodyPr wrap="square" rtlCol="0">
            <a:spAutoFit/>
          </a:bodyPr>
          <a:lstStyle/>
          <a:p>
            <a:r>
              <a:rPr lang="en-US" dirty="0"/>
              <a:t>Case study 2</a:t>
            </a:r>
            <a:endParaRPr lang="en-IN" dirty="0"/>
          </a:p>
        </p:txBody>
      </p:sp>
    </p:spTree>
    <p:extLst>
      <p:ext uri="{BB962C8B-B14F-4D97-AF65-F5344CB8AC3E}">
        <p14:creationId xmlns:p14="http://schemas.microsoft.com/office/powerpoint/2010/main" val="51607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4"/>
          <p:cNvSpPr/>
          <p:nvPr/>
        </p:nvSpPr>
        <p:spPr>
          <a:xfrm>
            <a:off x="5266333" y="5504855"/>
            <a:ext cx="296168" cy="296168"/>
          </a:xfrm>
          <a:prstGeom prst="roundRect">
            <a:avLst>
              <a:gd name="adj" fmla="val 25726039"/>
            </a:avLst>
          </a:prstGeom>
          <a:noFill/>
          <a:ln w="7620">
            <a:solidFill>
              <a:srgbClr val="FFFFFF"/>
            </a:solidFill>
            <a:prstDash val="solid"/>
          </a:ln>
        </p:spPr>
        <p:txBody>
          <a:bodyPr/>
          <a:lstStyle/>
          <a:p>
            <a:endParaRPr lang="en-IN"/>
          </a:p>
        </p:txBody>
      </p:sp>
      <p:sp>
        <p:nvSpPr>
          <p:cNvPr id="9" name="Text 3"/>
          <p:cNvSpPr/>
          <p:nvPr/>
        </p:nvSpPr>
        <p:spPr>
          <a:xfrm>
            <a:off x="0" y="0"/>
            <a:ext cx="5915025" cy="6600825"/>
          </a:xfrm>
          <a:prstGeom prst="rect">
            <a:avLst/>
          </a:prstGeom>
          <a:noFill/>
          <a:ln/>
        </p:spPr>
        <p:txBody>
          <a:bodyPr wrap="square" rtlCol="0" anchor="t"/>
          <a:lstStyle/>
          <a:p>
            <a:pPr algn="ctr">
              <a:lnSpc>
                <a:spcPts val="2332"/>
              </a:lnSpc>
            </a:pPr>
            <a:endParaRPr lang="en-IN" sz="3000" u="sng" dirty="0">
              <a:solidFill>
                <a:srgbClr val="C00000"/>
              </a:solidFill>
              <a:latin typeface="Martel Sans"/>
              <a:ea typeface="Martel Sans"/>
            </a:endParaRPr>
          </a:p>
          <a:p>
            <a:pPr algn="ctr">
              <a:lnSpc>
                <a:spcPts val="2332"/>
              </a:lnSpc>
            </a:pPr>
            <a:r>
              <a:rPr lang="en-IN" sz="3000" u="sng" dirty="0">
                <a:solidFill>
                  <a:srgbClr val="C00000"/>
                </a:solidFill>
                <a:latin typeface="Martel Sans"/>
                <a:ea typeface="Martel Sans"/>
              </a:rPr>
              <a:t>Challenges associated</a:t>
            </a:r>
          </a:p>
          <a:p>
            <a:pPr>
              <a:lnSpc>
                <a:spcPts val="2332"/>
              </a:lnSpc>
            </a:pPr>
            <a:endParaRPr lang="en-IN" sz="3000" u="sng" dirty="0">
              <a:solidFill>
                <a:srgbClr val="C00000"/>
              </a:solidFill>
              <a:latin typeface="Martel Sans"/>
              <a:ea typeface="Martel Sans"/>
            </a:endParaRPr>
          </a:p>
          <a:p>
            <a:pPr marL="380985" indent="-380985">
              <a:lnSpc>
                <a:spcPts val="2332"/>
              </a:lnSpc>
              <a:buAutoNum type="arabicPeriod"/>
            </a:pPr>
            <a:r>
              <a:rPr lang="en-IN" sz="1833" dirty="0">
                <a:solidFill>
                  <a:srgbClr val="C00000"/>
                </a:solidFill>
                <a:latin typeface="Martel Sans"/>
                <a:ea typeface="Martel Sans"/>
              </a:rPr>
              <a:t>Water, Sanitation and Hygiene</a:t>
            </a:r>
          </a:p>
          <a:p>
            <a:pPr marL="380985" indent="-380985">
              <a:lnSpc>
                <a:spcPts val="2332"/>
              </a:lnSpc>
              <a:buFont typeface="Wingdings" pitchFamily="2" charset="2"/>
              <a:buChar char="ü"/>
            </a:pPr>
            <a:endParaRPr lang="en-US" sz="2000" dirty="0"/>
          </a:p>
          <a:p>
            <a:pPr marL="380985" indent="-380985">
              <a:lnSpc>
                <a:spcPts val="2332"/>
              </a:lnSpc>
              <a:buFont typeface="Wingdings" pitchFamily="2" charset="2"/>
              <a:buChar char="ü"/>
            </a:pPr>
            <a:r>
              <a:rPr lang="en-US" sz="2000" dirty="0"/>
              <a:t>Information management by the branches was challenging. No records on gender, age, impact of the sessions were maintained.</a:t>
            </a:r>
          </a:p>
          <a:p>
            <a:pPr marL="380985" indent="-380985">
              <a:lnSpc>
                <a:spcPts val="2332"/>
              </a:lnSpc>
              <a:buFont typeface="Wingdings" pitchFamily="2" charset="2"/>
              <a:buChar char="ü"/>
            </a:pPr>
            <a:r>
              <a:rPr lang="en-US" sz="2000" dirty="0"/>
              <a:t>Convincing the communities that water purified by the units are safe for drinking was challenging. </a:t>
            </a:r>
          </a:p>
          <a:p>
            <a:pPr marL="380985" indent="-380985">
              <a:lnSpc>
                <a:spcPts val="2332"/>
              </a:lnSpc>
              <a:buFont typeface="Wingdings" pitchFamily="2" charset="2"/>
              <a:buChar char="ü"/>
            </a:pPr>
            <a:r>
              <a:rPr lang="en-US" sz="2000" dirty="0"/>
              <a:t>People were hesitant to allow Red Cross to install the water purification units as they were not aware of its functioning and purification process.</a:t>
            </a:r>
          </a:p>
          <a:p>
            <a:pPr marL="380985" indent="-380985">
              <a:lnSpc>
                <a:spcPts val="2332"/>
              </a:lnSpc>
            </a:pPr>
            <a:endParaRPr lang="en-IN" sz="2000" dirty="0">
              <a:latin typeface="Martel Sans"/>
              <a:ea typeface="Martel Sans"/>
            </a:endParaRPr>
          </a:p>
          <a:p>
            <a:pPr marL="380985" indent="-380985">
              <a:lnSpc>
                <a:spcPts val="2332"/>
              </a:lnSpc>
              <a:buAutoNum type="arabicPeriod" startAt="2"/>
            </a:pPr>
            <a:r>
              <a:rPr lang="en-US" sz="1833" dirty="0">
                <a:solidFill>
                  <a:srgbClr val="C00000"/>
                </a:solidFill>
                <a:latin typeface="Martel Sans"/>
                <a:ea typeface="Martel Sans"/>
              </a:rPr>
              <a:t>Quality programming / areas common to all sectors</a:t>
            </a:r>
          </a:p>
          <a:p>
            <a:pPr marL="380985" indent="-380985">
              <a:lnSpc>
                <a:spcPts val="2332"/>
              </a:lnSpc>
              <a:buAutoNum type="arabicPeriod" startAt="2"/>
            </a:pPr>
            <a:endParaRPr lang="en-IN" sz="1833" dirty="0">
              <a:solidFill>
                <a:srgbClr val="C00000"/>
              </a:solidFill>
              <a:latin typeface="Martel Sans"/>
              <a:ea typeface="Martel Sans"/>
            </a:endParaRPr>
          </a:p>
          <a:p>
            <a:pPr marL="380985" indent="-380985">
              <a:lnSpc>
                <a:spcPts val="2332"/>
              </a:lnSpc>
              <a:buFont typeface="Wingdings" pitchFamily="2" charset="2"/>
              <a:buChar char="ü"/>
            </a:pPr>
            <a:r>
              <a:rPr lang="en-US" sz="2000" dirty="0"/>
              <a:t>There is no established system or guidelines for volunteer allowances or allowances for other surge capacity tools such as NDRT, SDRT, DDRT, ODK, etc.</a:t>
            </a:r>
          </a:p>
          <a:p>
            <a:pPr marL="380985" indent="-380985">
              <a:lnSpc>
                <a:spcPts val="2332"/>
              </a:lnSpc>
              <a:buFont typeface="Wingdings" pitchFamily="2" charset="2"/>
              <a:buChar char="ü"/>
            </a:pPr>
            <a:r>
              <a:rPr lang="en-US" sz="2000" dirty="0"/>
              <a:t>While there is recognition to work in partnerships, the state branches are seeking guidance and policy of Red Cross to work in partnerships.</a:t>
            </a:r>
            <a:endParaRPr lang="en-US" sz="1833" dirty="0">
              <a:latin typeface="Martel Sans"/>
              <a:ea typeface="Martel Sans"/>
            </a:endParaRPr>
          </a:p>
          <a:p>
            <a:pPr marL="380985" indent="-380985">
              <a:lnSpc>
                <a:spcPts val="2332"/>
              </a:lnSpc>
              <a:buAutoNum type="arabicPeriod" startAt="2"/>
            </a:pPr>
            <a:endParaRPr lang="en-IN" sz="1833" dirty="0">
              <a:solidFill>
                <a:srgbClr val="C00000"/>
              </a:solidFill>
              <a:latin typeface="Martel Sans"/>
              <a:ea typeface="Martel Sans"/>
            </a:endParaRPr>
          </a:p>
          <a:p>
            <a:pPr marL="380985" indent="-380985">
              <a:lnSpc>
                <a:spcPts val="2332"/>
              </a:lnSpc>
              <a:buFont typeface="Wingdings" pitchFamily="2" charset="2"/>
              <a:buChar char="ü"/>
            </a:pPr>
            <a:endParaRPr lang="en-IN" sz="1833" dirty="0">
              <a:latin typeface="Martel Sans"/>
              <a:ea typeface="Martel Sans"/>
            </a:endParaRPr>
          </a:p>
          <a:p>
            <a:pPr>
              <a:lnSpc>
                <a:spcPts val="2332"/>
              </a:lnSpc>
            </a:pPr>
            <a:endParaRPr lang="en-IN" sz="3000" u="sng" dirty="0">
              <a:solidFill>
                <a:srgbClr val="C00000"/>
              </a:solidFill>
              <a:latin typeface="Martel Sans"/>
              <a:ea typeface="Martel Sans"/>
            </a:endParaRPr>
          </a:p>
          <a:p>
            <a:pPr>
              <a:lnSpc>
                <a:spcPts val="2332"/>
              </a:lnSpc>
            </a:pPr>
            <a:endParaRPr lang="en-US" sz="3000" u="sng" dirty="0">
              <a:latin typeface="Martel Sans"/>
              <a:ea typeface="Martel Sans"/>
            </a:endParaRPr>
          </a:p>
        </p:txBody>
      </p:sp>
      <p:sp>
        <p:nvSpPr>
          <p:cNvPr id="6" name="Text 3"/>
          <p:cNvSpPr/>
          <p:nvPr/>
        </p:nvSpPr>
        <p:spPr>
          <a:xfrm>
            <a:off x="5915025" y="0"/>
            <a:ext cx="6191251" cy="6324600"/>
          </a:xfrm>
          <a:prstGeom prst="rect">
            <a:avLst/>
          </a:prstGeom>
          <a:noFill/>
          <a:ln/>
        </p:spPr>
        <p:txBody>
          <a:bodyPr wrap="square" rtlCol="0" anchor="t"/>
          <a:lstStyle/>
          <a:p>
            <a:pPr algn="ctr">
              <a:lnSpc>
                <a:spcPts val="2332"/>
              </a:lnSpc>
            </a:pPr>
            <a:endParaRPr lang="en-IN" sz="3000" u="sng" dirty="0">
              <a:solidFill>
                <a:srgbClr val="C00000"/>
              </a:solidFill>
              <a:latin typeface="Martel Sans"/>
              <a:ea typeface="Martel Sans"/>
            </a:endParaRPr>
          </a:p>
          <a:p>
            <a:pPr algn="ctr">
              <a:lnSpc>
                <a:spcPts val="2332"/>
              </a:lnSpc>
            </a:pPr>
            <a:r>
              <a:rPr lang="en-IN" sz="3000" u="sng" dirty="0">
                <a:solidFill>
                  <a:srgbClr val="C00000"/>
                </a:solidFill>
                <a:latin typeface="Martel Sans"/>
                <a:ea typeface="Martel Sans"/>
              </a:rPr>
              <a:t>Lessons Learned</a:t>
            </a:r>
          </a:p>
          <a:p>
            <a:pPr>
              <a:lnSpc>
                <a:spcPts val="2332"/>
              </a:lnSpc>
            </a:pPr>
            <a:endParaRPr lang="en-IN" sz="3000" u="sng" dirty="0">
              <a:solidFill>
                <a:srgbClr val="C00000"/>
              </a:solidFill>
              <a:latin typeface="Martel Sans"/>
              <a:ea typeface="Martel Sans"/>
            </a:endParaRPr>
          </a:p>
          <a:p>
            <a:pPr marL="380985" indent="-380985">
              <a:lnSpc>
                <a:spcPts val="2332"/>
              </a:lnSpc>
            </a:pPr>
            <a:endParaRPr lang="en-IN" sz="2000" dirty="0"/>
          </a:p>
          <a:p>
            <a:pPr marL="380985" indent="-380985">
              <a:lnSpc>
                <a:spcPts val="2332"/>
              </a:lnSpc>
            </a:pPr>
            <a:endParaRPr lang="en-US" sz="2000" dirty="0"/>
          </a:p>
          <a:p>
            <a:pPr marL="380985" indent="-380985">
              <a:lnSpc>
                <a:spcPts val="2332"/>
              </a:lnSpc>
              <a:buFont typeface="Wingdings" pitchFamily="2" charset="2"/>
              <a:buChar char="ü"/>
            </a:pPr>
            <a:r>
              <a:rPr lang="en-US" sz="2000" dirty="0"/>
              <a:t>It’s recommended that the water purification units be prepositioned at Noonmati warehouse in Assam so that deployment of these units can be done immediately after the disaster.</a:t>
            </a:r>
          </a:p>
          <a:p>
            <a:pPr marL="380985" indent="-380985">
              <a:lnSpc>
                <a:spcPts val="2332"/>
              </a:lnSpc>
              <a:buFont typeface="Wingdings" pitchFamily="2" charset="2"/>
              <a:buChar char="ü"/>
            </a:pPr>
            <a:endParaRPr lang="en-IN" sz="2000" dirty="0">
              <a:latin typeface="Martel Sans"/>
              <a:ea typeface="Martel Sans"/>
            </a:endParaRPr>
          </a:p>
          <a:p>
            <a:pPr marL="380985" indent="-380985">
              <a:lnSpc>
                <a:spcPts val="2332"/>
              </a:lnSpc>
              <a:buFont typeface="Wingdings" pitchFamily="2" charset="2"/>
              <a:buChar char="ü"/>
            </a:pPr>
            <a:endParaRPr lang="en-IN" sz="2000" dirty="0">
              <a:latin typeface="Martel Sans"/>
              <a:ea typeface="Martel Sans"/>
            </a:endParaRPr>
          </a:p>
          <a:p>
            <a:pPr marL="380985" indent="-380985">
              <a:lnSpc>
                <a:spcPts val="2332"/>
              </a:lnSpc>
              <a:buFont typeface="Wingdings" pitchFamily="2" charset="2"/>
              <a:buChar char="ü"/>
            </a:pPr>
            <a:endParaRPr lang="en-IN" sz="2000" dirty="0">
              <a:latin typeface="Martel Sans"/>
              <a:ea typeface="Martel Sans"/>
            </a:endParaRPr>
          </a:p>
          <a:p>
            <a:pPr marL="380985" indent="-380985">
              <a:lnSpc>
                <a:spcPts val="2332"/>
              </a:lnSpc>
              <a:buFont typeface="Wingdings" pitchFamily="2" charset="2"/>
              <a:buChar char="ü"/>
            </a:pPr>
            <a:endParaRPr lang="en-IN" sz="2000" dirty="0">
              <a:latin typeface="Martel Sans"/>
              <a:ea typeface="Martel Sans"/>
            </a:endParaRPr>
          </a:p>
          <a:p>
            <a:pPr marL="380985" indent="-380985">
              <a:lnSpc>
                <a:spcPts val="2332"/>
              </a:lnSpc>
              <a:buFont typeface="Wingdings" pitchFamily="2" charset="2"/>
              <a:buChar char="ü"/>
            </a:pPr>
            <a:endParaRPr lang="en-IN" sz="2000" dirty="0">
              <a:latin typeface="Martel Sans"/>
              <a:ea typeface="Martel Sans"/>
            </a:endParaRPr>
          </a:p>
          <a:p>
            <a:pPr marL="380985" indent="-380985">
              <a:lnSpc>
                <a:spcPts val="2332"/>
              </a:lnSpc>
              <a:buFont typeface="Wingdings" pitchFamily="2" charset="2"/>
              <a:buChar char="ü"/>
            </a:pPr>
            <a:endParaRPr lang="en-IN" sz="2000" dirty="0">
              <a:latin typeface="Martel Sans"/>
              <a:ea typeface="Martel Sans"/>
            </a:endParaRPr>
          </a:p>
          <a:p>
            <a:pPr marL="380985" indent="-380985">
              <a:lnSpc>
                <a:spcPts val="2332"/>
              </a:lnSpc>
              <a:buFont typeface="Wingdings" pitchFamily="2" charset="2"/>
              <a:buChar char="ü"/>
            </a:pPr>
            <a:endParaRPr lang="en-IN" sz="2000" dirty="0">
              <a:latin typeface="Martel Sans"/>
              <a:ea typeface="Martel Sans"/>
            </a:endParaRPr>
          </a:p>
          <a:p>
            <a:pPr marL="380985" indent="-380985">
              <a:lnSpc>
                <a:spcPts val="2332"/>
              </a:lnSpc>
              <a:buFont typeface="Wingdings" pitchFamily="2" charset="2"/>
              <a:buChar char="ü"/>
            </a:pPr>
            <a:r>
              <a:rPr lang="en-US" sz="2000" dirty="0"/>
              <a:t>Good planning, deployment of surge capacity and good coordination ensures operational success.</a:t>
            </a:r>
          </a:p>
          <a:p>
            <a:pPr marL="380985" indent="-380985">
              <a:lnSpc>
                <a:spcPts val="2332"/>
              </a:lnSpc>
              <a:buFont typeface="Wingdings" pitchFamily="2" charset="2"/>
              <a:buChar char="ü"/>
            </a:pPr>
            <a:r>
              <a:rPr lang="en-US" sz="2000" dirty="0"/>
              <a:t>Coordination and communication among stakeholders clarifies expectations on project deliverables and exchange technical support.</a:t>
            </a:r>
            <a:endParaRPr lang="en-IN" sz="2000" dirty="0">
              <a:latin typeface="Martel Sans"/>
              <a:ea typeface="Martel Sans"/>
            </a:endParaRPr>
          </a:p>
          <a:p>
            <a:pPr>
              <a:lnSpc>
                <a:spcPts val="2332"/>
              </a:lnSpc>
            </a:pPr>
            <a:endParaRPr lang="en-IN" sz="3000" u="sng" dirty="0">
              <a:solidFill>
                <a:srgbClr val="C00000"/>
              </a:solidFill>
              <a:latin typeface="Martel Sans"/>
              <a:ea typeface="Martel Sans"/>
            </a:endParaRPr>
          </a:p>
          <a:p>
            <a:pPr>
              <a:lnSpc>
                <a:spcPts val="2332"/>
              </a:lnSpc>
            </a:pPr>
            <a:endParaRPr lang="en-US" sz="3000" u="sng" dirty="0">
              <a:latin typeface="Martel Sans"/>
              <a:ea typeface="Martel Sans"/>
            </a:endParaRPr>
          </a:p>
        </p:txBody>
      </p:sp>
      <p:cxnSp>
        <p:nvCxnSpPr>
          <p:cNvPr id="10" name="Straight Connector 9"/>
          <p:cNvCxnSpPr/>
          <p:nvPr/>
        </p:nvCxnSpPr>
        <p:spPr>
          <a:xfrm rot="16200000" flipH="1">
            <a:off x="2571748" y="3428999"/>
            <a:ext cx="6858000" cy="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4"/>
          <p:cNvSpPr/>
          <p:nvPr/>
        </p:nvSpPr>
        <p:spPr>
          <a:xfrm>
            <a:off x="5266333" y="5504855"/>
            <a:ext cx="296168" cy="296168"/>
          </a:xfrm>
          <a:prstGeom prst="roundRect">
            <a:avLst>
              <a:gd name="adj" fmla="val 25726039"/>
            </a:avLst>
          </a:prstGeom>
          <a:noFill/>
          <a:ln w="7620">
            <a:solidFill>
              <a:srgbClr val="FFFFFF"/>
            </a:solidFill>
            <a:prstDash val="solid"/>
          </a:ln>
        </p:spPr>
        <p:txBody>
          <a:bodyPr/>
          <a:lstStyle/>
          <a:p>
            <a:endParaRPr lang="en-IN"/>
          </a:p>
        </p:txBody>
      </p:sp>
      <p:sp>
        <p:nvSpPr>
          <p:cNvPr id="9" name="Text 3"/>
          <p:cNvSpPr/>
          <p:nvPr/>
        </p:nvSpPr>
        <p:spPr>
          <a:xfrm>
            <a:off x="0" y="0"/>
            <a:ext cx="6000750" cy="6858000"/>
          </a:xfrm>
          <a:prstGeom prst="rect">
            <a:avLst/>
          </a:prstGeom>
          <a:noFill/>
          <a:ln/>
        </p:spPr>
        <p:txBody>
          <a:bodyPr wrap="square" rtlCol="0" anchor="t"/>
          <a:lstStyle/>
          <a:p>
            <a:pPr algn="ctr">
              <a:lnSpc>
                <a:spcPts val="2332"/>
              </a:lnSpc>
            </a:pPr>
            <a:endParaRPr lang="en-IN" sz="3000" u="sng" dirty="0">
              <a:solidFill>
                <a:srgbClr val="C00000"/>
              </a:solidFill>
              <a:latin typeface="Martel Sans"/>
              <a:ea typeface="Martel Sans"/>
            </a:endParaRPr>
          </a:p>
          <a:p>
            <a:pPr algn="ctr">
              <a:lnSpc>
                <a:spcPts val="2332"/>
              </a:lnSpc>
            </a:pPr>
            <a:r>
              <a:rPr lang="en-IN" sz="3000" u="sng" dirty="0">
                <a:solidFill>
                  <a:srgbClr val="C00000"/>
                </a:solidFill>
                <a:latin typeface="Martel Sans"/>
                <a:ea typeface="Martel Sans"/>
              </a:rPr>
              <a:t>Challenges associated</a:t>
            </a:r>
          </a:p>
          <a:p>
            <a:pPr>
              <a:lnSpc>
                <a:spcPts val="2332"/>
              </a:lnSpc>
            </a:pPr>
            <a:endParaRPr lang="en-IN" sz="3000" u="sng" dirty="0">
              <a:solidFill>
                <a:srgbClr val="C00000"/>
              </a:solidFill>
              <a:latin typeface="Martel Sans"/>
              <a:ea typeface="Martel Sans"/>
            </a:endParaRPr>
          </a:p>
          <a:p>
            <a:pPr marL="380985" indent="-380985">
              <a:lnSpc>
                <a:spcPts val="2332"/>
              </a:lnSpc>
              <a:buFont typeface="Wingdings" pitchFamily="2" charset="2"/>
              <a:buChar char="ü"/>
            </a:pPr>
            <a:r>
              <a:rPr lang="en-US" sz="2000" dirty="0"/>
              <a:t>There is no policy guidance on the scope of Red Cross support in small, medium and large-scale operations. State branches seek policy and strategy guidance from the national headquarters.</a:t>
            </a:r>
          </a:p>
          <a:p>
            <a:pPr marL="380985" indent="-380985">
              <a:lnSpc>
                <a:spcPts val="2332"/>
              </a:lnSpc>
              <a:buFont typeface="Wingdings" pitchFamily="2" charset="2"/>
              <a:buChar char="ü"/>
            </a:pPr>
            <a:endParaRPr lang="en-IN" sz="2000" dirty="0"/>
          </a:p>
          <a:p>
            <a:pPr marL="380985" indent="-380985">
              <a:lnSpc>
                <a:spcPts val="2332"/>
              </a:lnSpc>
              <a:buAutoNum type="arabicPeriod" startAt="3"/>
            </a:pPr>
            <a:r>
              <a:rPr lang="en-US" sz="2000" dirty="0">
                <a:solidFill>
                  <a:srgbClr val="C00000"/>
                </a:solidFill>
              </a:rPr>
              <a:t>Strengthen National Society</a:t>
            </a:r>
          </a:p>
          <a:p>
            <a:pPr marL="380985" indent="-380985">
              <a:lnSpc>
                <a:spcPts val="2332"/>
              </a:lnSpc>
              <a:buAutoNum type="arabicPeriod" startAt="3"/>
            </a:pPr>
            <a:endParaRPr lang="en-IN" sz="2000" dirty="0">
              <a:solidFill>
                <a:srgbClr val="C00000"/>
              </a:solidFill>
              <a:latin typeface="Martel Sans"/>
              <a:ea typeface="Martel Sans"/>
            </a:endParaRPr>
          </a:p>
          <a:p>
            <a:pPr marL="380985" indent="-380985">
              <a:lnSpc>
                <a:spcPts val="2332"/>
              </a:lnSpc>
              <a:buFont typeface="Wingdings" pitchFamily="2" charset="2"/>
              <a:buChar char="ü"/>
            </a:pPr>
            <a:r>
              <a:rPr lang="en-US" sz="2000" dirty="0"/>
              <a:t>As IFRC did not receive a list of volunteers from the National Society, the volunteers could not be covered under Global Insurance during the implementation timeframe.</a:t>
            </a:r>
          </a:p>
          <a:p>
            <a:pPr marL="380985" indent="-380985">
              <a:lnSpc>
                <a:spcPts val="2332"/>
              </a:lnSpc>
              <a:buFont typeface="Wingdings" pitchFamily="2" charset="2"/>
              <a:buChar char="ü"/>
            </a:pPr>
            <a:endParaRPr lang="en-US" sz="2000" dirty="0">
              <a:latin typeface="Martel Sans"/>
              <a:ea typeface="Martel Sans"/>
            </a:endParaRPr>
          </a:p>
          <a:p>
            <a:pPr marL="380985" indent="-380985">
              <a:lnSpc>
                <a:spcPts val="2332"/>
              </a:lnSpc>
            </a:pPr>
            <a:endParaRPr lang="en-US" sz="2000" dirty="0"/>
          </a:p>
          <a:p>
            <a:pPr marL="380985" indent="-380985">
              <a:lnSpc>
                <a:spcPts val="2332"/>
              </a:lnSpc>
              <a:buFont typeface="Wingdings" pitchFamily="2" charset="2"/>
              <a:buChar char="ü"/>
            </a:pPr>
            <a:endParaRPr lang="en-US" sz="2000" dirty="0"/>
          </a:p>
          <a:p>
            <a:pPr marL="380985" indent="-380985">
              <a:lnSpc>
                <a:spcPts val="2332"/>
              </a:lnSpc>
            </a:pPr>
            <a:endParaRPr lang="en-IN" sz="1833" dirty="0">
              <a:solidFill>
                <a:srgbClr val="C00000"/>
              </a:solidFill>
              <a:latin typeface="Martel Sans"/>
              <a:ea typeface="Martel Sans"/>
            </a:endParaRPr>
          </a:p>
          <a:p>
            <a:pPr marL="380985" indent="-380985">
              <a:lnSpc>
                <a:spcPts val="2332"/>
              </a:lnSpc>
              <a:buFont typeface="Wingdings" pitchFamily="2" charset="2"/>
              <a:buChar char="ü"/>
            </a:pPr>
            <a:endParaRPr lang="en-IN" sz="1833" dirty="0">
              <a:latin typeface="Martel Sans"/>
              <a:ea typeface="Martel Sans"/>
            </a:endParaRPr>
          </a:p>
          <a:p>
            <a:pPr>
              <a:lnSpc>
                <a:spcPts val="2332"/>
              </a:lnSpc>
            </a:pPr>
            <a:endParaRPr lang="en-IN" sz="3000" u="sng" dirty="0">
              <a:solidFill>
                <a:srgbClr val="C00000"/>
              </a:solidFill>
              <a:latin typeface="Martel Sans"/>
              <a:ea typeface="Martel Sans"/>
            </a:endParaRPr>
          </a:p>
          <a:p>
            <a:pPr>
              <a:lnSpc>
                <a:spcPts val="2332"/>
              </a:lnSpc>
            </a:pPr>
            <a:endParaRPr lang="en-US" sz="3000" u="sng" dirty="0">
              <a:latin typeface="Martel Sans"/>
              <a:ea typeface="Martel Sans"/>
            </a:endParaRPr>
          </a:p>
        </p:txBody>
      </p:sp>
      <p:sp>
        <p:nvSpPr>
          <p:cNvPr id="6" name="Text 3"/>
          <p:cNvSpPr/>
          <p:nvPr/>
        </p:nvSpPr>
        <p:spPr>
          <a:xfrm>
            <a:off x="6000750" y="0"/>
            <a:ext cx="6191251" cy="6858000"/>
          </a:xfrm>
          <a:prstGeom prst="rect">
            <a:avLst/>
          </a:prstGeom>
          <a:noFill/>
          <a:ln/>
        </p:spPr>
        <p:txBody>
          <a:bodyPr wrap="square" rtlCol="0" anchor="t"/>
          <a:lstStyle/>
          <a:p>
            <a:pPr algn="ctr">
              <a:lnSpc>
                <a:spcPts val="2332"/>
              </a:lnSpc>
            </a:pPr>
            <a:endParaRPr lang="en-IN" sz="3000" u="sng" dirty="0">
              <a:solidFill>
                <a:srgbClr val="C00000"/>
              </a:solidFill>
              <a:latin typeface="Martel Sans"/>
              <a:ea typeface="Martel Sans"/>
            </a:endParaRPr>
          </a:p>
          <a:p>
            <a:pPr algn="ctr">
              <a:lnSpc>
                <a:spcPts val="2332"/>
              </a:lnSpc>
            </a:pPr>
            <a:r>
              <a:rPr lang="en-IN" sz="3000" u="sng" dirty="0">
                <a:solidFill>
                  <a:srgbClr val="C00000"/>
                </a:solidFill>
                <a:latin typeface="Martel Sans"/>
                <a:ea typeface="Martel Sans"/>
              </a:rPr>
              <a:t>Lessons Learned</a:t>
            </a:r>
          </a:p>
          <a:p>
            <a:pPr>
              <a:lnSpc>
                <a:spcPts val="2332"/>
              </a:lnSpc>
            </a:pPr>
            <a:endParaRPr lang="en-IN" sz="3000" u="sng" dirty="0">
              <a:solidFill>
                <a:srgbClr val="C00000"/>
              </a:solidFill>
              <a:latin typeface="Martel Sans"/>
              <a:ea typeface="Martel Sans"/>
            </a:endParaRPr>
          </a:p>
          <a:p>
            <a:pPr>
              <a:lnSpc>
                <a:spcPts val="2332"/>
              </a:lnSpc>
              <a:buFont typeface="Wingdings" pitchFamily="2" charset="2"/>
              <a:buChar char="ü"/>
            </a:pPr>
            <a:r>
              <a:rPr lang="en-IN" sz="2000" dirty="0">
                <a:latin typeface="Martel Sans"/>
                <a:ea typeface="Martel Sans"/>
              </a:rPr>
              <a:t>  O</a:t>
            </a:r>
            <a:r>
              <a:rPr lang="en-US" sz="2000" dirty="0"/>
              <a:t>pen dialogue, exchange of experiences, sharing of</a:t>
            </a:r>
          </a:p>
          <a:p>
            <a:pPr>
              <a:lnSpc>
                <a:spcPts val="2332"/>
              </a:lnSpc>
            </a:pPr>
            <a:r>
              <a:rPr lang="en-IN" sz="2000" dirty="0">
                <a:latin typeface="Martel Sans"/>
                <a:ea typeface="Martel Sans"/>
              </a:rPr>
              <a:t>     </a:t>
            </a:r>
            <a:r>
              <a:rPr lang="en-US" sz="2000" dirty="0"/>
              <a:t>information contributes to operational success.</a:t>
            </a:r>
          </a:p>
          <a:p>
            <a:pPr>
              <a:lnSpc>
                <a:spcPts val="2332"/>
              </a:lnSpc>
              <a:buFont typeface="Wingdings" pitchFamily="2" charset="2"/>
              <a:buChar char="ü"/>
            </a:pPr>
            <a:r>
              <a:rPr lang="en-IN" sz="2000" dirty="0">
                <a:latin typeface="Martel Sans"/>
                <a:ea typeface="Martel Sans"/>
              </a:rPr>
              <a:t>  </a:t>
            </a:r>
            <a:r>
              <a:rPr lang="en-US" sz="2000" dirty="0"/>
              <a:t>It’s important for all stakeholders to understand each</a:t>
            </a:r>
          </a:p>
          <a:p>
            <a:pPr>
              <a:lnSpc>
                <a:spcPts val="2332"/>
              </a:lnSpc>
            </a:pPr>
            <a:r>
              <a:rPr lang="en-IN" sz="2000" dirty="0">
                <a:latin typeface="Martel Sans"/>
                <a:ea typeface="Martel Sans"/>
              </a:rPr>
              <a:t>     </a:t>
            </a:r>
            <a:r>
              <a:rPr lang="en-US" sz="2000" dirty="0"/>
              <a:t>other’s strengths, weaknesses and work together</a:t>
            </a:r>
          </a:p>
          <a:p>
            <a:pPr>
              <a:lnSpc>
                <a:spcPts val="2332"/>
              </a:lnSpc>
            </a:pPr>
            <a:r>
              <a:rPr lang="en-IN" sz="2000" dirty="0">
                <a:latin typeface="Martel Sans"/>
                <a:ea typeface="Martel Sans"/>
              </a:rPr>
              <a:t>     </a:t>
            </a:r>
            <a:r>
              <a:rPr lang="en-US" sz="2000" dirty="0"/>
              <a:t>towards operational aims</a:t>
            </a:r>
          </a:p>
          <a:p>
            <a:pPr>
              <a:lnSpc>
                <a:spcPts val="2332"/>
              </a:lnSpc>
            </a:pPr>
            <a:endParaRPr lang="en-IN" sz="2000" u="sng" dirty="0">
              <a:latin typeface="Martel Sans"/>
              <a:ea typeface="Martel Sans"/>
            </a:endParaRPr>
          </a:p>
          <a:p>
            <a:pPr>
              <a:lnSpc>
                <a:spcPts val="2332"/>
              </a:lnSpc>
            </a:pPr>
            <a:endParaRPr lang="en-IN" sz="2000" u="sng" dirty="0">
              <a:latin typeface="Martel Sans"/>
              <a:ea typeface="Martel Sans"/>
            </a:endParaRPr>
          </a:p>
          <a:p>
            <a:pPr>
              <a:lnSpc>
                <a:spcPts val="2332"/>
              </a:lnSpc>
              <a:buFont typeface="Wingdings" pitchFamily="2" charset="2"/>
              <a:buChar char="ü"/>
            </a:pPr>
            <a:r>
              <a:rPr lang="en-US" sz="2000" dirty="0"/>
              <a:t>   A need was highlighted for the development of </a:t>
            </a:r>
          </a:p>
          <a:p>
            <a:pPr>
              <a:lnSpc>
                <a:spcPts val="2332"/>
              </a:lnSpc>
            </a:pPr>
            <a:r>
              <a:rPr lang="en-IN" sz="2000" dirty="0">
                <a:latin typeface="Martel Sans"/>
                <a:ea typeface="Martel Sans"/>
              </a:rPr>
              <a:t>     </a:t>
            </a:r>
            <a:r>
              <a:rPr lang="en-US" sz="2000" dirty="0"/>
              <a:t>standard operating procedures for emergency</a:t>
            </a:r>
          </a:p>
          <a:p>
            <a:pPr>
              <a:lnSpc>
                <a:spcPts val="2332"/>
              </a:lnSpc>
            </a:pPr>
            <a:r>
              <a:rPr lang="en-IN" sz="2000" dirty="0">
                <a:latin typeface="Martel Sans"/>
                <a:ea typeface="Martel Sans"/>
              </a:rPr>
              <a:t>     </a:t>
            </a:r>
            <a:r>
              <a:rPr lang="en-US" sz="2000" dirty="0"/>
              <a:t>operations and policies for volunteer management.</a:t>
            </a:r>
          </a:p>
          <a:p>
            <a:pPr>
              <a:lnSpc>
                <a:spcPts val="2332"/>
              </a:lnSpc>
            </a:pPr>
            <a:endParaRPr lang="en-IN" sz="2000" u="sng" dirty="0">
              <a:latin typeface="Martel Sans"/>
              <a:ea typeface="Martel Sans"/>
            </a:endParaRPr>
          </a:p>
          <a:p>
            <a:pPr>
              <a:lnSpc>
                <a:spcPts val="2332"/>
              </a:lnSpc>
              <a:buFont typeface="Wingdings" pitchFamily="2" charset="2"/>
              <a:buChar char="ü"/>
            </a:pPr>
            <a:r>
              <a:rPr lang="en-IN" sz="2000" dirty="0">
                <a:latin typeface="Martel Sans"/>
                <a:ea typeface="Martel Sans"/>
              </a:rPr>
              <a:t>  </a:t>
            </a:r>
            <a:r>
              <a:rPr lang="en-US" sz="2000" dirty="0"/>
              <a:t>Ensure sufficient prepositioned stocks such as</a:t>
            </a:r>
          </a:p>
          <a:p>
            <a:pPr>
              <a:lnSpc>
                <a:spcPts val="2332"/>
              </a:lnSpc>
            </a:pPr>
            <a:r>
              <a:rPr lang="en-IN" sz="2000" dirty="0"/>
              <a:t>      </a:t>
            </a:r>
            <a:r>
              <a:rPr lang="en-US" sz="2000" dirty="0"/>
              <a:t>tarpaulins, mosquito nets, kitchen sets and other non-</a:t>
            </a:r>
          </a:p>
          <a:p>
            <a:pPr>
              <a:lnSpc>
                <a:spcPts val="2332"/>
              </a:lnSpc>
            </a:pPr>
            <a:r>
              <a:rPr lang="en-IN" sz="2000" dirty="0"/>
              <a:t>      </a:t>
            </a:r>
            <a:r>
              <a:rPr lang="en-US" sz="2000" dirty="0"/>
              <a:t>food items.</a:t>
            </a:r>
          </a:p>
          <a:p>
            <a:pPr>
              <a:lnSpc>
                <a:spcPts val="2332"/>
              </a:lnSpc>
            </a:pPr>
            <a:r>
              <a:rPr lang="en-US" sz="2000" dirty="0"/>
              <a:t>  </a:t>
            </a:r>
          </a:p>
          <a:p>
            <a:pPr>
              <a:lnSpc>
                <a:spcPts val="2332"/>
              </a:lnSpc>
              <a:buFont typeface="Wingdings" pitchFamily="2" charset="2"/>
              <a:buChar char="ü"/>
            </a:pPr>
            <a:r>
              <a:rPr lang="en-US" sz="2000" dirty="0"/>
              <a:t>  Fast track fund transfer to expedite implementation.</a:t>
            </a:r>
            <a:endParaRPr lang="en-US" sz="3000" u="sng" dirty="0">
              <a:latin typeface="Martel Sans"/>
              <a:ea typeface="Martel Sans"/>
            </a:endParaRPr>
          </a:p>
        </p:txBody>
      </p:sp>
      <p:cxnSp>
        <p:nvCxnSpPr>
          <p:cNvPr id="10" name="Straight Connector 9"/>
          <p:cNvCxnSpPr/>
          <p:nvPr/>
        </p:nvCxnSpPr>
        <p:spPr>
          <a:xfrm rot="16200000" flipH="1">
            <a:off x="2571748" y="3428999"/>
            <a:ext cx="6858000" cy="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4"/>
          <p:cNvSpPr/>
          <p:nvPr/>
        </p:nvSpPr>
        <p:spPr>
          <a:xfrm>
            <a:off x="5266333" y="5504855"/>
            <a:ext cx="296168" cy="296168"/>
          </a:xfrm>
          <a:prstGeom prst="roundRect">
            <a:avLst>
              <a:gd name="adj" fmla="val 25726039"/>
            </a:avLst>
          </a:prstGeom>
          <a:noFill/>
          <a:ln w="7620">
            <a:solidFill>
              <a:srgbClr val="FFFFFF"/>
            </a:solidFill>
            <a:prstDash val="solid"/>
          </a:ln>
        </p:spPr>
        <p:txBody>
          <a:bodyPr/>
          <a:lstStyle/>
          <a:p>
            <a:endParaRPr lang="en-IN"/>
          </a:p>
        </p:txBody>
      </p:sp>
      <p:sp>
        <p:nvSpPr>
          <p:cNvPr id="9" name="Text 3"/>
          <p:cNvSpPr/>
          <p:nvPr/>
        </p:nvSpPr>
        <p:spPr>
          <a:xfrm>
            <a:off x="0" y="0"/>
            <a:ext cx="12192000" cy="6858000"/>
          </a:xfrm>
          <a:prstGeom prst="rect">
            <a:avLst/>
          </a:prstGeom>
          <a:noFill/>
          <a:ln/>
        </p:spPr>
        <p:txBody>
          <a:bodyPr wrap="square" rtlCol="0" anchor="t"/>
          <a:lstStyle/>
          <a:p>
            <a:pPr algn="ctr">
              <a:lnSpc>
                <a:spcPts val="2332"/>
              </a:lnSpc>
            </a:pPr>
            <a:endParaRPr lang="en-IN" sz="3000" u="sng" dirty="0">
              <a:solidFill>
                <a:srgbClr val="C00000"/>
              </a:solidFill>
              <a:latin typeface="Martel Sans"/>
              <a:ea typeface="Martel Sans"/>
            </a:endParaRPr>
          </a:p>
          <a:p>
            <a:pPr algn="ctr">
              <a:lnSpc>
                <a:spcPts val="2332"/>
              </a:lnSpc>
            </a:pPr>
            <a:r>
              <a:rPr lang="en-IN" sz="3000" u="sng" dirty="0">
                <a:solidFill>
                  <a:srgbClr val="C00000"/>
                </a:solidFill>
                <a:latin typeface="Martel Sans"/>
                <a:ea typeface="Martel Sans"/>
              </a:rPr>
              <a:t>Outcomes</a:t>
            </a:r>
            <a:endParaRPr lang="en-US" sz="3000" u="sng" dirty="0">
              <a:latin typeface="Martel Sans"/>
              <a:ea typeface="Martel Sans"/>
            </a:endParaRPr>
          </a:p>
        </p:txBody>
      </p:sp>
      <p:pic>
        <p:nvPicPr>
          <p:cNvPr id="31746" name="Picture 2" descr="C:\Users\Mayank\AppData\Local\Packages\Microsoft.Windows.Photos_8wekyb3d8bbwe\TempState\ShareServiceTempFolder\Screenshot (811).jpeg"/>
          <p:cNvPicPr>
            <a:picLocks noChangeAspect="1" noChangeArrowheads="1"/>
          </p:cNvPicPr>
          <p:nvPr/>
        </p:nvPicPr>
        <p:blipFill>
          <a:blip r:embed="rId3"/>
          <a:srcRect/>
          <a:stretch>
            <a:fillRect/>
          </a:stretch>
        </p:blipFill>
        <p:spPr bwMode="auto">
          <a:xfrm>
            <a:off x="312146" y="630238"/>
            <a:ext cx="5651750" cy="3278188"/>
          </a:xfrm>
          <a:prstGeom prst="rect">
            <a:avLst/>
          </a:prstGeom>
          <a:noFill/>
        </p:spPr>
      </p:pic>
      <p:pic>
        <p:nvPicPr>
          <p:cNvPr id="31748" name="Picture 4" descr="C:\Users\Mayank\AppData\Local\Packages\Microsoft.Windows.Photos_8wekyb3d8bbwe\TempState\ShareServiceTempFolder\Screenshot (812).jpeg"/>
          <p:cNvPicPr>
            <a:picLocks noChangeAspect="1" noChangeArrowheads="1"/>
          </p:cNvPicPr>
          <p:nvPr/>
        </p:nvPicPr>
        <p:blipFill>
          <a:blip r:embed="rId4"/>
          <a:srcRect/>
          <a:stretch>
            <a:fillRect/>
          </a:stretch>
        </p:blipFill>
        <p:spPr bwMode="auto">
          <a:xfrm>
            <a:off x="359958" y="3973513"/>
            <a:ext cx="5090583" cy="2819400"/>
          </a:xfrm>
          <a:prstGeom prst="rect">
            <a:avLst/>
          </a:prstGeom>
          <a:noFill/>
        </p:spPr>
      </p:pic>
      <p:pic>
        <p:nvPicPr>
          <p:cNvPr id="31750" name="Picture 6" descr="C:\Users\Mayank\AppData\Local\Packages\Microsoft.Windows.Photos_8wekyb3d8bbwe\TempState\ShareServiceTempFolder\Screenshot (813).jpeg"/>
          <p:cNvPicPr>
            <a:picLocks noChangeAspect="1" noChangeArrowheads="1"/>
          </p:cNvPicPr>
          <p:nvPr/>
        </p:nvPicPr>
        <p:blipFill>
          <a:blip r:embed="rId5"/>
          <a:srcRect/>
          <a:stretch>
            <a:fillRect/>
          </a:stretch>
        </p:blipFill>
        <p:spPr bwMode="auto">
          <a:xfrm>
            <a:off x="5789550" y="660982"/>
            <a:ext cx="6218378" cy="3589471"/>
          </a:xfrm>
          <a:prstGeom prst="rect">
            <a:avLst/>
          </a:prstGeom>
          <a:noFill/>
        </p:spPr>
      </p:pic>
      <p:pic>
        <p:nvPicPr>
          <p:cNvPr id="31752" name="Picture 8" descr="C:\Users\Mayank\AppData\Local\Packages\Microsoft.Windows.Photos_8wekyb3d8bbwe\TempState\ShareServiceTempFolder\Screenshot (814).jpeg"/>
          <p:cNvPicPr>
            <a:picLocks noChangeAspect="1" noChangeArrowheads="1"/>
          </p:cNvPicPr>
          <p:nvPr/>
        </p:nvPicPr>
        <p:blipFill>
          <a:blip r:embed="rId6"/>
          <a:srcRect b="22997"/>
          <a:stretch>
            <a:fillRect/>
          </a:stretch>
        </p:blipFill>
        <p:spPr bwMode="auto">
          <a:xfrm>
            <a:off x="5963896" y="4216874"/>
            <a:ext cx="3688535" cy="2117700"/>
          </a:xfrm>
          <a:prstGeom prst="rect">
            <a:avLst/>
          </a:prstGeom>
          <a:noFill/>
        </p:spPr>
      </p:pic>
      <p:pic>
        <p:nvPicPr>
          <p:cNvPr id="10" name="Picture 8" descr="C:\Users\Mayank\AppData\Local\Packages\Microsoft.Windows.Photos_8wekyb3d8bbwe\TempState\ShareServiceTempFolder\Screenshot (814).jpeg"/>
          <p:cNvPicPr>
            <a:picLocks noChangeAspect="1" noChangeArrowheads="1"/>
          </p:cNvPicPr>
          <p:nvPr/>
        </p:nvPicPr>
        <p:blipFill>
          <a:blip r:embed="rId6"/>
          <a:srcRect t="77003"/>
          <a:stretch>
            <a:fillRect/>
          </a:stretch>
        </p:blipFill>
        <p:spPr bwMode="auto">
          <a:xfrm>
            <a:off x="6109019" y="6337327"/>
            <a:ext cx="2746618" cy="470958"/>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1593</Words>
  <Application>Microsoft Office PowerPoint</Application>
  <PresentationFormat>Widescreen</PresentationFormat>
  <Paragraphs>194</Paragraphs>
  <Slides>25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Kanit</vt:lpstr>
      <vt:lpstr>Martel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NOKSENKOKLA  JAMIR</dc:creator>
  <cp:lastModifiedBy>WAQUAR UL ISLAM</cp:lastModifiedBy>
  <cp:revision>17</cp:revision>
  <dcterms:created xsi:type="dcterms:W3CDTF">2023-12-01T05:51:05Z</dcterms:created>
  <dcterms:modified xsi:type="dcterms:W3CDTF">2024-09-05T19:39:17Z</dcterms:modified>
</cp:coreProperties>
</file>